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6" r:id="rId2"/>
    <p:sldId id="258" r:id="rId3"/>
    <p:sldId id="259" r:id="rId4"/>
    <p:sldId id="260" r:id="rId5"/>
    <p:sldId id="273" r:id="rId6"/>
    <p:sldId id="261" r:id="rId7"/>
    <p:sldId id="277" r:id="rId8"/>
    <p:sldId id="279" r:id="rId9"/>
    <p:sldId id="274" r:id="rId10"/>
    <p:sldId id="262" r:id="rId11"/>
    <p:sldId id="263" r:id="rId12"/>
    <p:sldId id="264" r:id="rId13"/>
    <p:sldId id="265" r:id="rId14"/>
    <p:sldId id="266" r:id="rId15"/>
    <p:sldId id="267" r:id="rId16"/>
    <p:sldId id="268" r:id="rId17"/>
    <p:sldId id="269" r:id="rId18"/>
    <p:sldId id="270" r:id="rId19"/>
    <p:sldId id="271" r:id="rId20"/>
    <p:sldId id="272" r:id="rId21"/>
    <p:sldId id="278" r:id="rId22"/>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B7EA3C-4832-5140-9576-F6D89EEDE8CB}" v="235" dt="2024-10-24T10:29:05.420"/>
    <p1510:client id="{E184B4D4-5A8A-2DFF-D04C-7E619DEE4D23}" v="292" dt="2024-10-24T09:47:19.960"/>
    <p1510:client id="{F53342A3-D170-5E77-31AB-CA5BDA79B628}" v="371" dt="2024-10-24T10:16:20.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26"/>
    <p:restoredTop sz="94694"/>
  </p:normalViewPr>
  <p:slideViewPr>
    <p:cSldViewPr snapToGrid="0">
      <p:cViewPr varScale="1">
        <p:scale>
          <a:sx n="73" d="100"/>
          <a:sy n="73" d="100"/>
        </p:scale>
        <p:origin x="224"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7FD03-9327-47D5-88DC-1E4ABF21597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1421B8-AEEF-4E99-9DE0-B2F640D88072}">
      <dgm:prSet/>
      <dgm:spPr/>
      <dgm:t>
        <a:bodyPr/>
        <a:lstStyle/>
        <a:p>
          <a:r>
            <a:rPr lang="fr-FR"/>
            <a:t>ElasticSearch is expected to expand:</a:t>
          </a:r>
          <a:endParaRPr lang="en-US"/>
        </a:p>
      </dgm:t>
    </dgm:pt>
    <dgm:pt modelId="{259270C9-1CF1-4796-A8E6-8DA2613B44F0}" type="parTrans" cxnId="{492B8480-8F28-4C9C-A419-D1A756DCD7E0}">
      <dgm:prSet/>
      <dgm:spPr/>
      <dgm:t>
        <a:bodyPr/>
        <a:lstStyle/>
        <a:p>
          <a:endParaRPr lang="en-US"/>
        </a:p>
      </dgm:t>
    </dgm:pt>
    <dgm:pt modelId="{99E36E77-E406-4709-BB9F-23018C48F13E}" type="sibTrans" cxnId="{492B8480-8F28-4C9C-A419-D1A756DCD7E0}">
      <dgm:prSet/>
      <dgm:spPr/>
      <dgm:t>
        <a:bodyPr/>
        <a:lstStyle/>
        <a:p>
          <a:endParaRPr lang="en-US"/>
        </a:p>
      </dgm:t>
    </dgm:pt>
    <dgm:pt modelId="{2D1F92EA-4150-463F-8C1D-43F08F969877}">
      <dgm:prSet/>
      <dgm:spPr/>
      <dgm:t>
        <a:bodyPr/>
        <a:lstStyle/>
        <a:p>
          <a:r>
            <a:rPr lang="fr-FR"/>
            <a:t>in machine learning</a:t>
          </a:r>
          <a:endParaRPr lang="en-US"/>
        </a:p>
      </dgm:t>
    </dgm:pt>
    <dgm:pt modelId="{BA3CC1DF-17A8-4439-8CC0-7CDAE1F8F7C3}" type="parTrans" cxnId="{4763CAC5-2F9B-4428-9061-0DD9AACBCAD4}">
      <dgm:prSet/>
      <dgm:spPr/>
      <dgm:t>
        <a:bodyPr/>
        <a:lstStyle/>
        <a:p>
          <a:endParaRPr lang="en-US"/>
        </a:p>
      </dgm:t>
    </dgm:pt>
    <dgm:pt modelId="{80874D19-33B0-4795-93A7-B1133F3122C9}" type="sibTrans" cxnId="{4763CAC5-2F9B-4428-9061-0DD9AACBCAD4}">
      <dgm:prSet/>
      <dgm:spPr/>
      <dgm:t>
        <a:bodyPr/>
        <a:lstStyle/>
        <a:p>
          <a:endParaRPr lang="en-US"/>
        </a:p>
      </dgm:t>
    </dgm:pt>
    <dgm:pt modelId="{D211B10A-D68F-4F3E-8A26-A9D98139A755}">
      <dgm:prSet/>
      <dgm:spPr/>
      <dgm:t>
        <a:bodyPr/>
        <a:lstStyle/>
        <a:p>
          <a:r>
            <a:rPr lang="fr-FR"/>
            <a:t>in cloud services.</a:t>
          </a:r>
          <a:endParaRPr lang="en-US"/>
        </a:p>
      </dgm:t>
    </dgm:pt>
    <dgm:pt modelId="{7D019FF8-5794-44C3-B0D7-33AD16093EF4}" type="parTrans" cxnId="{C857C05E-F306-4E2B-92F9-F595E24C3870}">
      <dgm:prSet/>
      <dgm:spPr/>
      <dgm:t>
        <a:bodyPr/>
        <a:lstStyle/>
        <a:p>
          <a:endParaRPr lang="en-US"/>
        </a:p>
      </dgm:t>
    </dgm:pt>
    <dgm:pt modelId="{B2223D7E-77A0-45F1-9D2D-6E784289ECCA}" type="sibTrans" cxnId="{C857C05E-F306-4E2B-92F9-F595E24C3870}">
      <dgm:prSet/>
      <dgm:spPr/>
      <dgm:t>
        <a:bodyPr/>
        <a:lstStyle/>
        <a:p>
          <a:endParaRPr lang="en-US"/>
        </a:p>
      </dgm:t>
    </dgm:pt>
    <dgm:pt modelId="{F60F8772-2A4A-482E-8165-53AD55313B19}" type="pres">
      <dgm:prSet presAssocID="{C497FD03-9327-47D5-88DC-1E4ABF21597E}" presName="root" presStyleCnt="0">
        <dgm:presLayoutVars>
          <dgm:dir/>
          <dgm:resizeHandles val="exact"/>
        </dgm:presLayoutVars>
      </dgm:prSet>
      <dgm:spPr/>
    </dgm:pt>
    <dgm:pt modelId="{FC16F6DF-8781-4671-AA9A-B904689373EC}" type="pres">
      <dgm:prSet presAssocID="{E21421B8-AEEF-4E99-9DE0-B2F640D88072}" presName="compNode" presStyleCnt="0"/>
      <dgm:spPr/>
    </dgm:pt>
    <dgm:pt modelId="{CA7C7B3D-4B52-4814-BB2E-188A713F04C6}" type="pres">
      <dgm:prSet presAssocID="{E21421B8-AEEF-4E99-9DE0-B2F640D88072}" presName="bgRect" presStyleLbl="bgShp" presStyleIdx="0" presStyleCnt="3"/>
      <dgm:spPr/>
    </dgm:pt>
    <dgm:pt modelId="{54C29D03-ACA9-4DA2-8705-2355F11D938D}" type="pres">
      <dgm:prSet presAssocID="{E21421B8-AEEF-4E99-9DE0-B2F640D8807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grandir"/>
        </a:ext>
      </dgm:extLst>
    </dgm:pt>
    <dgm:pt modelId="{D648D941-550A-4D43-83D9-699C835496B0}" type="pres">
      <dgm:prSet presAssocID="{E21421B8-AEEF-4E99-9DE0-B2F640D88072}" presName="spaceRect" presStyleCnt="0"/>
      <dgm:spPr/>
    </dgm:pt>
    <dgm:pt modelId="{2279D8C0-455C-46E4-A48F-509519D83351}" type="pres">
      <dgm:prSet presAssocID="{E21421B8-AEEF-4E99-9DE0-B2F640D88072}" presName="parTx" presStyleLbl="revTx" presStyleIdx="0" presStyleCnt="3">
        <dgm:presLayoutVars>
          <dgm:chMax val="0"/>
          <dgm:chPref val="0"/>
        </dgm:presLayoutVars>
      </dgm:prSet>
      <dgm:spPr/>
    </dgm:pt>
    <dgm:pt modelId="{0BB50CB1-C6A7-4BD4-BCDF-CFB6D0DBA61F}" type="pres">
      <dgm:prSet presAssocID="{99E36E77-E406-4709-BB9F-23018C48F13E}" presName="sibTrans" presStyleCnt="0"/>
      <dgm:spPr/>
    </dgm:pt>
    <dgm:pt modelId="{858EC51B-DAB1-4615-92D9-82B4797EFB62}" type="pres">
      <dgm:prSet presAssocID="{2D1F92EA-4150-463F-8C1D-43F08F969877}" presName="compNode" presStyleCnt="0"/>
      <dgm:spPr/>
    </dgm:pt>
    <dgm:pt modelId="{D7F62797-EC6B-4BDF-85E8-283E6D8E7778}" type="pres">
      <dgm:prSet presAssocID="{2D1F92EA-4150-463F-8C1D-43F08F969877}" presName="bgRect" presStyleLbl="bgShp" presStyleIdx="1" presStyleCnt="3"/>
      <dgm:spPr/>
    </dgm:pt>
    <dgm:pt modelId="{5CB6C4A6-CDD3-4CF8-83AF-BF7C1BD0EC1F}" type="pres">
      <dgm:prSet presAssocID="{2D1F92EA-4150-463F-8C1D-43F08F9698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67644CC-1E1B-483A-A5F8-7E2E3695F371}" type="pres">
      <dgm:prSet presAssocID="{2D1F92EA-4150-463F-8C1D-43F08F969877}" presName="spaceRect" presStyleCnt="0"/>
      <dgm:spPr/>
    </dgm:pt>
    <dgm:pt modelId="{9D12C51B-40BD-4BF8-83FA-EF5BCC5E6B49}" type="pres">
      <dgm:prSet presAssocID="{2D1F92EA-4150-463F-8C1D-43F08F969877}" presName="parTx" presStyleLbl="revTx" presStyleIdx="1" presStyleCnt="3">
        <dgm:presLayoutVars>
          <dgm:chMax val="0"/>
          <dgm:chPref val="0"/>
        </dgm:presLayoutVars>
      </dgm:prSet>
      <dgm:spPr/>
    </dgm:pt>
    <dgm:pt modelId="{D061C6EB-F5DF-461B-91EA-505E2DF0A31F}" type="pres">
      <dgm:prSet presAssocID="{80874D19-33B0-4795-93A7-B1133F3122C9}" presName="sibTrans" presStyleCnt="0"/>
      <dgm:spPr/>
    </dgm:pt>
    <dgm:pt modelId="{70B74B31-9DCA-43E4-9F23-7336F5F4C307}" type="pres">
      <dgm:prSet presAssocID="{D211B10A-D68F-4F3E-8A26-A9D98139A755}" presName="compNode" presStyleCnt="0"/>
      <dgm:spPr/>
    </dgm:pt>
    <dgm:pt modelId="{91D7A8AC-8067-4A21-94CA-88C58EE12E9D}" type="pres">
      <dgm:prSet presAssocID="{D211B10A-D68F-4F3E-8A26-A9D98139A755}" presName="bgRect" presStyleLbl="bgShp" presStyleIdx="2" presStyleCnt="3"/>
      <dgm:spPr/>
    </dgm:pt>
    <dgm:pt modelId="{4F575452-3831-40DA-B8AE-FAA639CB8DC5}" type="pres">
      <dgm:prSet presAssocID="{D211B10A-D68F-4F3E-8A26-A9D98139A75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uage"/>
        </a:ext>
      </dgm:extLst>
    </dgm:pt>
    <dgm:pt modelId="{3627BDEE-404A-4358-A6D8-84FAEA4281DE}" type="pres">
      <dgm:prSet presAssocID="{D211B10A-D68F-4F3E-8A26-A9D98139A755}" presName="spaceRect" presStyleCnt="0"/>
      <dgm:spPr/>
    </dgm:pt>
    <dgm:pt modelId="{38E7F024-36B0-4CE4-BA32-5AD6E4C8369F}" type="pres">
      <dgm:prSet presAssocID="{D211B10A-D68F-4F3E-8A26-A9D98139A755}" presName="parTx" presStyleLbl="revTx" presStyleIdx="2" presStyleCnt="3">
        <dgm:presLayoutVars>
          <dgm:chMax val="0"/>
          <dgm:chPref val="0"/>
        </dgm:presLayoutVars>
      </dgm:prSet>
      <dgm:spPr/>
    </dgm:pt>
  </dgm:ptLst>
  <dgm:cxnLst>
    <dgm:cxn modelId="{C857C05E-F306-4E2B-92F9-F595E24C3870}" srcId="{C497FD03-9327-47D5-88DC-1E4ABF21597E}" destId="{D211B10A-D68F-4F3E-8A26-A9D98139A755}" srcOrd="2" destOrd="0" parTransId="{7D019FF8-5794-44C3-B0D7-33AD16093EF4}" sibTransId="{B2223D7E-77A0-45F1-9D2D-6E784289ECCA}"/>
    <dgm:cxn modelId="{F38E337A-2CB8-4814-AE79-DC86DC4C913F}" type="presOf" srcId="{C497FD03-9327-47D5-88DC-1E4ABF21597E}" destId="{F60F8772-2A4A-482E-8165-53AD55313B19}" srcOrd="0" destOrd="0" presId="urn:microsoft.com/office/officeart/2018/2/layout/IconVerticalSolidList"/>
    <dgm:cxn modelId="{492B8480-8F28-4C9C-A419-D1A756DCD7E0}" srcId="{C497FD03-9327-47D5-88DC-1E4ABF21597E}" destId="{E21421B8-AEEF-4E99-9DE0-B2F640D88072}" srcOrd="0" destOrd="0" parTransId="{259270C9-1CF1-4796-A8E6-8DA2613B44F0}" sibTransId="{99E36E77-E406-4709-BB9F-23018C48F13E}"/>
    <dgm:cxn modelId="{D2DA46A1-A7CF-417A-BB5F-2256311D1A06}" type="presOf" srcId="{2D1F92EA-4150-463F-8C1D-43F08F969877}" destId="{9D12C51B-40BD-4BF8-83FA-EF5BCC5E6B49}" srcOrd="0" destOrd="0" presId="urn:microsoft.com/office/officeart/2018/2/layout/IconVerticalSolidList"/>
    <dgm:cxn modelId="{7DCDA6C2-EA40-41C9-868C-56B0CACD09C9}" type="presOf" srcId="{D211B10A-D68F-4F3E-8A26-A9D98139A755}" destId="{38E7F024-36B0-4CE4-BA32-5AD6E4C8369F}" srcOrd="0" destOrd="0" presId="urn:microsoft.com/office/officeart/2018/2/layout/IconVerticalSolidList"/>
    <dgm:cxn modelId="{4763CAC5-2F9B-4428-9061-0DD9AACBCAD4}" srcId="{C497FD03-9327-47D5-88DC-1E4ABF21597E}" destId="{2D1F92EA-4150-463F-8C1D-43F08F969877}" srcOrd="1" destOrd="0" parTransId="{BA3CC1DF-17A8-4439-8CC0-7CDAE1F8F7C3}" sibTransId="{80874D19-33B0-4795-93A7-B1133F3122C9}"/>
    <dgm:cxn modelId="{0B9BDFE3-F344-45F8-85A0-31F7F016CE43}" type="presOf" srcId="{E21421B8-AEEF-4E99-9DE0-B2F640D88072}" destId="{2279D8C0-455C-46E4-A48F-509519D83351}" srcOrd="0" destOrd="0" presId="urn:microsoft.com/office/officeart/2018/2/layout/IconVerticalSolidList"/>
    <dgm:cxn modelId="{825C7085-DCC3-4CAB-BC87-FA24EFE81BDA}" type="presParOf" srcId="{F60F8772-2A4A-482E-8165-53AD55313B19}" destId="{FC16F6DF-8781-4671-AA9A-B904689373EC}" srcOrd="0" destOrd="0" presId="urn:microsoft.com/office/officeart/2018/2/layout/IconVerticalSolidList"/>
    <dgm:cxn modelId="{DBA7699B-6902-4DD3-AEEF-A463504B21D0}" type="presParOf" srcId="{FC16F6DF-8781-4671-AA9A-B904689373EC}" destId="{CA7C7B3D-4B52-4814-BB2E-188A713F04C6}" srcOrd="0" destOrd="0" presId="urn:microsoft.com/office/officeart/2018/2/layout/IconVerticalSolidList"/>
    <dgm:cxn modelId="{EA6222F0-2845-44BF-BF91-90623021A09B}" type="presParOf" srcId="{FC16F6DF-8781-4671-AA9A-B904689373EC}" destId="{54C29D03-ACA9-4DA2-8705-2355F11D938D}" srcOrd="1" destOrd="0" presId="urn:microsoft.com/office/officeart/2018/2/layout/IconVerticalSolidList"/>
    <dgm:cxn modelId="{17B4D517-5384-48BF-97F1-976B9269EE30}" type="presParOf" srcId="{FC16F6DF-8781-4671-AA9A-B904689373EC}" destId="{D648D941-550A-4D43-83D9-699C835496B0}" srcOrd="2" destOrd="0" presId="urn:microsoft.com/office/officeart/2018/2/layout/IconVerticalSolidList"/>
    <dgm:cxn modelId="{DDBA5CF0-D5EE-4E3F-BEE8-632F79C0FF8C}" type="presParOf" srcId="{FC16F6DF-8781-4671-AA9A-B904689373EC}" destId="{2279D8C0-455C-46E4-A48F-509519D83351}" srcOrd="3" destOrd="0" presId="urn:microsoft.com/office/officeart/2018/2/layout/IconVerticalSolidList"/>
    <dgm:cxn modelId="{0051767E-A5E2-4B39-9664-FDBD451ACB04}" type="presParOf" srcId="{F60F8772-2A4A-482E-8165-53AD55313B19}" destId="{0BB50CB1-C6A7-4BD4-BCDF-CFB6D0DBA61F}" srcOrd="1" destOrd="0" presId="urn:microsoft.com/office/officeart/2018/2/layout/IconVerticalSolidList"/>
    <dgm:cxn modelId="{47211858-4EDD-4A86-AF70-2C0D3FF41781}" type="presParOf" srcId="{F60F8772-2A4A-482E-8165-53AD55313B19}" destId="{858EC51B-DAB1-4615-92D9-82B4797EFB62}" srcOrd="2" destOrd="0" presId="urn:microsoft.com/office/officeart/2018/2/layout/IconVerticalSolidList"/>
    <dgm:cxn modelId="{D4AC1E91-E7C8-4FD1-8348-9AB0C94CC710}" type="presParOf" srcId="{858EC51B-DAB1-4615-92D9-82B4797EFB62}" destId="{D7F62797-EC6B-4BDF-85E8-283E6D8E7778}" srcOrd="0" destOrd="0" presId="urn:microsoft.com/office/officeart/2018/2/layout/IconVerticalSolidList"/>
    <dgm:cxn modelId="{5344D3DA-607C-4FBF-AA5F-60F2ABADEA15}" type="presParOf" srcId="{858EC51B-DAB1-4615-92D9-82B4797EFB62}" destId="{5CB6C4A6-CDD3-4CF8-83AF-BF7C1BD0EC1F}" srcOrd="1" destOrd="0" presId="urn:microsoft.com/office/officeart/2018/2/layout/IconVerticalSolidList"/>
    <dgm:cxn modelId="{056CE5A1-4E82-4AA8-ADD6-14B383F7BB30}" type="presParOf" srcId="{858EC51B-DAB1-4615-92D9-82B4797EFB62}" destId="{667644CC-1E1B-483A-A5F8-7E2E3695F371}" srcOrd="2" destOrd="0" presId="urn:microsoft.com/office/officeart/2018/2/layout/IconVerticalSolidList"/>
    <dgm:cxn modelId="{E987D8C5-98B8-41A3-AD43-56FC3203AE40}" type="presParOf" srcId="{858EC51B-DAB1-4615-92D9-82B4797EFB62}" destId="{9D12C51B-40BD-4BF8-83FA-EF5BCC5E6B49}" srcOrd="3" destOrd="0" presId="urn:microsoft.com/office/officeart/2018/2/layout/IconVerticalSolidList"/>
    <dgm:cxn modelId="{A4E3FA78-A2A5-469A-ACB1-9BADB62A0427}" type="presParOf" srcId="{F60F8772-2A4A-482E-8165-53AD55313B19}" destId="{D061C6EB-F5DF-461B-91EA-505E2DF0A31F}" srcOrd="3" destOrd="0" presId="urn:microsoft.com/office/officeart/2018/2/layout/IconVerticalSolidList"/>
    <dgm:cxn modelId="{00FCE91D-B1BF-4F26-8E9D-E9B3269F6906}" type="presParOf" srcId="{F60F8772-2A4A-482E-8165-53AD55313B19}" destId="{70B74B31-9DCA-43E4-9F23-7336F5F4C307}" srcOrd="4" destOrd="0" presId="urn:microsoft.com/office/officeart/2018/2/layout/IconVerticalSolidList"/>
    <dgm:cxn modelId="{B62E46A0-9E7D-41FE-9D23-15E9C12A61E9}" type="presParOf" srcId="{70B74B31-9DCA-43E4-9F23-7336F5F4C307}" destId="{91D7A8AC-8067-4A21-94CA-88C58EE12E9D}" srcOrd="0" destOrd="0" presId="urn:microsoft.com/office/officeart/2018/2/layout/IconVerticalSolidList"/>
    <dgm:cxn modelId="{F88A9653-CA11-4542-A8D3-E42BF30845C0}" type="presParOf" srcId="{70B74B31-9DCA-43E4-9F23-7336F5F4C307}" destId="{4F575452-3831-40DA-B8AE-FAA639CB8DC5}" srcOrd="1" destOrd="0" presId="urn:microsoft.com/office/officeart/2018/2/layout/IconVerticalSolidList"/>
    <dgm:cxn modelId="{E8032F92-33B9-4872-959B-4731DACA9D6B}" type="presParOf" srcId="{70B74B31-9DCA-43E4-9F23-7336F5F4C307}" destId="{3627BDEE-404A-4358-A6D8-84FAEA4281DE}" srcOrd="2" destOrd="0" presId="urn:microsoft.com/office/officeart/2018/2/layout/IconVerticalSolidList"/>
    <dgm:cxn modelId="{A48CECBC-32D8-4CE0-BB6C-1261D2D3F5D4}" type="presParOf" srcId="{70B74B31-9DCA-43E4-9F23-7336F5F4C307}" destId="{38E7F024-36B0-4CE4-BA32-5AD6E4C836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495130-B6D0-42B7-A6B1-C053625DBC1B}"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83CFE9-B452-480A-BCDB-88A01C8B9192}">
      <dgm:prSet/>
      <dgm:spPr/>
      <dgm:t>
        <a:bodyPr/>
        <a:lstStyle/>
        <a:p>
          <a:r>
            <a:rPr lang="en-GB" b="1"/>
            <a:t>Full-Text Search</a:t>
          </a:r>
          <a:r>
            <a:rPr lang="en-GB"/>
            <a:t>: Elasticsearch excels at full-text search, while SQL is not optimized for it.</a:t>
          </a:r>
          <a:endParaRPr lang="en-US"/>
        </a:p>
      </dgm:t>
    </dgm:pt>
    <dgm:pt modelId="{B7E171B3-609E-4027-A598-128A2D028E4F}" type="parTrans" cxnId="{70426A07-E389-4CED-A8B4-8D5E32E023F8}">
      <dgm:prSet/>
      <dgm:spPr/>
      <dgm:t>
        <a:bodyPr/>
        <a:lstStyle/>
        <a:p>
          <a:endParaRPr lang="en-US"/>
        </a:p>
      </dgm:t>
    </dgm:pt>
    <dgm:pt modelId="{119983A3-F981-47FB-A083-46E935488190}" type="sibTrans" cxnId="{70426A07-E389-4CED-A8B4-8D5E32E023F8}">
      <dgm:prSet/>
      <dgm:spPr/>
      <dgm:t>
        <a:bodyPr/>
        <a:lstStyle/>
        <a:p>
          <a:endParaRPr lang="en-US"/>
        </a:p>
      </dgm:t>
    </dgm:pt>
    <dgm:pt modelId="{4EEAF1B1-A15D-4A77-9437-29FDEF63BEEC}">
      <dgm:prSet/>
      <dgm:spPr/>
      <dgm:t>
        <a:bodyPr/>
        <a:lstStyle/>
        <a:p>
          <a:r>
            <a:rPr lang="en-GB" b="1"/>
            <a:t>Schema</a:t>
          </a:r>
          <a:r>
            <a:rPr lang="en-GB"/>
            <a:t>: Elasticsearch is schema-less, whereas SQL databases require a predefined schema.</a:t>
          </a:r>
          <a:endParaRPr lang="en-US"/>
        </a:p>
      </dgm:t>
    </dgm:pt>
    <dgm:pt modelId="{BA1E846B-512D-4B74-9B81-5E28AA63B11F}" type="parTrans" cxnId="{0D75E74C-97E8-4CFE-B758-C2A5D299FA2D}">
      <dgm:prSet/>
      <dgm:spPr/>
      <dgm:t>
        <a:bodyPr/>
        <a:lstStyle/>
        <a:p>
          <a:endParaRPr lang="en-US"/>
        </a:p>
      </dgm:t>
    </dgm:pt>
    <dgm:pt modelId="{5381CA03-5CC6-467A-9A5D-15F2DA5C5281}" type="sibTrans" cxnId="{0D75E74C-97E8-4CFE-B758-C2A5D299FA2D}">
      <dgm:prSet/>
      <dgm:spPr/>
      <dgm:t>
        <a:bodyPr/>
        <a:lstStyle/>
        <a:p>
          <a:endParaRPr lang="en-US"/>
        </a:p>
      </dgm:t>
    </dgm:pt>
    <dgm:pt modelId="{D9DAF1A2-9D63-482A-98FD-93B22B510C28}">
      <dgm:prSet/>
      <dgm:spPr/>
      <dgm:t>
        <a:bodyPr/>
        <a:lstStyle/>
        <a:p>
          <a:r>
            <a:rPr lang="en-GB" b="1"/>
            <a:t>Joins</a:t>
          </a:r>
          <a:r>
            <a:rPr lang="en-GB"/>
            <a:t>: SQL supports complex joins between tables, while Elasticsearch is document-based and does not support traditional joins.</a:t>
          </a:r>
          <a:endParaRPr lang="en-US"/>
        </a:p>
      </dgm:t>
    </dgm:pt>
    <dgm:pt modelId="{8B4FCE32-9FD1-4BD0-97B5-0BA524E18A55}" type="parTrans" cxnId="{1C837C72-E08D-4CC1-9DCE-2D1F0EEA449D}">
      <dgm:prSet/>
      <dgm:spPr/>
      <dgm:t>
        <a:bodyPr/>
        <a:lstStyle/>
        <a:p>
          <a:endParaRPr lang="en-US"/>
        </a:p>
      </dgm:t>
    </dgm:pt>
    <dgm:pt modelId="{F4FBCE3D-7970-4F84-A7A8-D762DD0DBB98}" type="sibTrans" cxnId="{1C837C72-E08D-4CC1-9DCE-2D1F0EEA449D}">
      <dgm:prSet/>
      <dgm:spPr/>
      <dgm:t>
        <a:bodyPr/>
        <a:lstStyle/>
        <a:p>
          <a:endParaRPr lang="en-US"/>
        </a:p>
      </dgm:t>
    </dgm:pt>
    <dgm:pt modelId="{22C0D784-6D02-4464-9969-F3B1B03062F7}" type="pres">
      <dgm:prSet presAssocID="{F8495130-B6D0-42B7-A6B1-C053625DBC1B}" presName="root" presStyleCnt="0">
        <dgm:presLayoutVars>
          <dgm:dir/>
          <dgm:resizeHandles val="exact"/>
        </dgm:presLayoutVars>
      </dgm:prSet>
      <dgm:spPr/>
    </dgm:pt>
    <dgm:pt modelId="{88D80B7A-3B4E-4490-9E64-8B5DD9250957}" type="pres">
      <dgm:prSet presAssocID="{F8495130-B6D0-42B7-A6B1-C053625DBC1B}" presName="container" presStyleCnt="0">
        <dgm:presLayoutVars>
          <dgm:dir/>
          <dgm:resizeHandles val="exact"/>
        </dgm:presLayoutVars>
      </dgm:prSet>
      <dgm:spPr/>
    </dgm:pt>
    <dgm:pt modelId="{B97015BF-FDCA-49BB-B903-DF41AD72516C}" type="pres">
      <dgm:prSet presAssocID="{9683CFE9-B452-480A-BCDB-88A01C8B9192}" presName="compNode" presStyleCnt="0"/>
      <dgm:spPr/>
    </dgm:pt>
    <dgm:pt modelId="{2CFEAA3E-A72A-4215-9BCA-6A0B84804BB0}" type="pres">
      <dgm:prSet presAssocID="{9683CFE9-B452-480A-BCDB-88A01C8B9192}" presName="iconBgRect" presStyleLbl="bgShp" presStyleIdx="0" presStyleCnt="3"/>
      <dgm:spPr/>
    </dgm:pt>
    <dgm:pt modelId="{9B86F1EF-DE3B-4848-85AE-5E478F3AAFA6}" type="pres">
      <dgm:prSet presAssocID="{9683CFE9-B452-480A-BCDB-88A01C8B91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3DC8E7BD-6115-4587-87D1-5AA57436BE9B}" type="pres">
      <dgm:prSet presAssocID="{9683CFE9-B452-480A-BCDB-88A01C8B9192}" presName="spaceRect" presStyleCnt="0"/>
      <dgm:spPr/>
    </dgm:pt>
    <dgm:pt modelId="{C9914A61-117C-4EAB-A1D0-1BDBC088D906}" type="pres">
      <dgm:prSet presAssocID="{9683CFE9-B452-480A-BCDB-88A01C8B9192}" presName="textRect" presStyleLbl="revTx" presStyleIdx="0" presStyleCnt="3">
        <dgm:presLayoutVars>
          <dgm:chMax val="1"/>
          <dgm:chPref val="1"/>
        </dgm:presLayoutVars>
      </dgm:prSet>
      <dgm:spPr/>
    </dgm:pt>
    <dgm:pt modelId="{91F81EA9-AE83-4B26-AE3A-B1219725F481}" type="pres">
      <dgm:prSet presAssocID="{119983A3-F981-47FB-A083-46E935488190}" presName="sibTrans" presStyleLbl="sibTrans2D1" presStyleIdx="0" presStyleCnt="0"/>
      <dgm:spPr/>
    </dgm:pt>
    <dgm:pt modelId="{6A48F98C-BFB8-44C6-9853-28C3F645F151}" type="pres">
      <dgm:prSet presAssocID="{4EEAF1B1-A15D-4A77-9437-29FDEF63BEEC}" presName="compNode" presStyleCnt="0"/>
      <dgm:spPr/>
    </dgm:pt>
    <dgm:pt modelId="{8FF1483F-67A1-4BC1-891B-4AED3B8179CF}" type="pres">
      <dgm:prSet presAssocID="{4EEAF1B1-A15D-4A77-9437-29FDEF63BEEC}" presName="iconBgRect" presStyleLbl="bgShp" presStyleIdx="1" presStyleCnt="3"/>
      <dgm:spPr/>
    </dgm:pt>
    <dgm:pt modelId="{0B31DFF3-4EB2-4E1E-8577-231AB5830E00}" type="pres">
      <dgm:prSet presAssocID="{4EEAF1B1-A15D-4A77-9437-29FDEF63BE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09BFA69-ACA8-42C7-AFB5-E3F023DA5CAD}" type="pres">
      <dgm:prSet presAssocID="{4EEAF1B1-A15D-4A77-9437-29FDEF63BEEC}" presName="spaceRect" presStyleCnt="0"/>
      <dgm:spPr/>
    </dgm:pt>
    <dgm:pt modelId="{7B0ED929-B7CC-4206-A029-0E26DC2EF36F}" type="pres">
      <dgm:prSet presAssocID="{4EEAF1B1-A15D-4A77-9437-29FDEF63BEEC}" presName="textRect" presStyleLbl="revTx" presStyleIdx="1" presStyleCnt="3">
        <dgm:presLayoutVars>
          <dgm:chMax val="1"/>
          <dgm:chPref val="1"/>
        </dgm:presLayoutVars>
      </dgm:prSet>
      <dgm:spPr/>
    </dgm:pt>
    <dgm:pt modelId="{525F93CE-C65A-454D-B4CC-A1F65FFB7BD8}" type="pres">
      <dgm:prSet presAssocID="{5381CA03-5CC6-467A-9A5D-15F2DA5C5281}" presName="sibTrans" presStyleLbl="sibTrans2D1" presStyleIdx="0" presStyleCnt="0"/>
      <dgm:spPr/>
    </dgm:pt>
    <dgm:pt modelId="{87A8B6B6-CDB4-4B59-8EC7-C24DBED696ED}" type="pres">
      <dgm:prSet presAssocID="{D9DAF1A2-9D63-482A-98FD-93B22B510C28}" presName="compNode" presStyleCnt="0"/>
      <dgm:spPr/>
    </dgm:pt>
    <dgm:pt modelId="{75A87AA0-4CA6-4351-9EFE-0EE52E10BE77}" type="pres">
      <dgm:prSet presAssocID="{D9DAF1A2-9D63-482A-98FD-93B22B510C28}" presName="iconBgRect" presStyleLbl="bgShp" presStyleIdx="2" presStyleCnt="3"/>
      <dgm:spPr/>
    </dgm:pt>
    <dgm:pt modelId="{45BDF370-6D7D-487A-9D5C-48C02EABFB50}" type="pres">
      <dgm:prSet presAssocID="{D9DAF1A2-9D63-482A-98FD-93B22B510C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2F74E359-751F-49D2-938E-AEDDC7CEE869}" type="pres">
      <dgm:prSet presAssocID="{D9DAF1A2-9D63-482A-98FD-93B22B510C28}" presName="spaceRect" presStyleCnt="0"/>
      <dgm:spPr/>
    </dgm:pt>
    <dgm:pt modelId="{D1DB17FE-CF5B-4937-B5A3-0E910763B62D}" type="pres">
      <dgm:prSet presAssocID="{D9DAF1A2-9D63-482A-98FD-93B22B510C28}" presName="textRect" presStyleLbl="revTx" presStyleIdx="2" presStyleCnt="3">
        <dgm:presLayoutVars>
          <dgm:chMax val="1"/>
          <dgm:chPref val="1"/>
        </dgm:presLayoutVars>
      </dgm:prSet>
      <dgm:spPr/>
    </dgm:pt>
  </dgm:ptLst>
  <dgm:cxnLst>
    <dgm:cxn modelId="{70426A07-E389-4CED-A8B4-8D5E32E023F8}" srcId="{F8495130-B6D0-42B7-A6B1-C053625DBC1B}" destId="{9683CFE9-B452-480A-BCDB-88A01C8B9192}" srcOrd="0" destOrd="0" parTransId="{B7E171B3-609E-4027-A598-128A2D028E4F}" sibTransId="{119983A3-F981-47FB-A083-46E935488190}"/>
    <dgm:cxn modelId="{35383047-C1EB-4B27-ACFF-9ED35D7B459F}" type="presOf" srcId="{5381CA03-5CC6-467A-9A5D-15F2DA5C5281}" destId="{525F93CE-C65A-454D-B4CC-A1F65FFB7BD8}" srcOrd="0" destOrd="0" presId="urn:microsoft.com/office/officeart/2018/2/layout/IconCircleList"/>
    <dgm:cxn modelId="{0D75E74C-97E8-4CFE-B758-C2A5D299FA2D}" srcId="{F8495130-B6D0-42B7-A6B1-C053625DBC1B}" destId="{4EEAF1B1-A15D-4A77-9437-29FDEF63BEEC}" srcOrd="1" destOrd="0" parTransId="{BA1E846B-512D-4B74-9B81-5E28AA63B11F}" sibTransId="{5381CA03-5CC6-467A-9A5D-15F2DA5C5281}"/>
    <dgm:cxn modelId="{B9D4D354-9A4A-478C-93CD-0CCF252FB458}" type="presOf" srcId="{D9DAF1A2-9D63-482A-98FD-93B22B510C28}" destId="{D1DB17FE-CF5B-4937-B5A3-0E910763B62D}" srcOrd="0" destOrd="0" presId="urn:microsoft.com/office/officeart/2018/2/layout/IconCircleList"/>
    <dgm:cxn modelId="{1C837C72-E08D-4CC1-9DCE-2D1F0EEA449D}" srcId="{F8495130-B6D0-42B7-A6B1-C053625DBC1B}" destId="{D9DAF1A2-9D63-482A-98FD-93B22B510C28}" srcOrd="2" destOrd="0" parTransId="{8B4FCE32-9FD1-4BD0-97B5-0BA524E18A55}" sibTransId="{F4FBCE3D-7970-4F84-A7A8-D762DD0DBB98}"/>
    <dgm:cxn modelId="{D9469574-1F30-4280-83D5-DD9D6E8C481C}" type="presOf" srcId="{F8495130-B6D0-42B7-A6B1-C053625DBC1B}" destId="{22C0D784-6D02-4464-9969-F3B1B03062F7}" srcOrd="0" destOrd="0" presId="urn:microsoft.com/office/officeart/2018/2/layout/IconCircleList"/>
    <dgm:cxn modelId="{F8B32C92-A7EE-4B12-9BD7-E2F652F7302F}" type="presOf" srcId="{119983A3-F981-47FB-A083-46E935488190}" destId="{91F81EA9-AE83-4B26-AE3A-B1219725F481}" srcOrd="0" destOrd="0" presId="urn:microsoft.com/office/officeart/2018/2/layout/IconCircleList"/>
    <dgm:cxn modelId="{C60B8895-BFE8-4B0D-9D14-22126CF64F41}" type="presOf" srcId="{4EEAF1B1-A15D-4A77-9437-29FDEF63BEEC}" destId="{7B0ED929-B7CC-4206-A029-0E26DC2EF36F}" srcOrd="0" destOrd="0" presId="urn:microsoft.com/office/officeart/2018/2/layout/IconCircleList"/>
    <dgm:cxn modelId="{0DD0279D-AFCA-4937-962F-C664CAB56139}" type="presOf" srcId="{9683CFE9-B452-480A-BCDB-88A01C8B9192}" destId="{C9914A61-117C-4EAB-A1D0-1BDBC088D906}" srcOrd="0" destOrd="0" presId="urn:microsoft.com/office/officeart/2018/2/layout/IconCircleList"/>
    <dgm:cxn modelId="{1A1F484D-C5B1-4894-BE25-8179F0EFF518}" type="presParOf" srcId="{22C0D784-6D02-4464-9969-F3B1B03062F7}" destId="{88D80B7A-3B4E-4490-9E64-8B5DD9250957}" srcOrd="0" destOrd="0" presId="urn:microsoft.com/office/officeart/2018/2/layout/IconCircleList"/>
    <dgm:cxn modelId="{48F91C93-187C-47D6-804C-3B5420E1CE4C}" type="presParOf" srcId="{88D80B7A-3B4E-4490-9E64-8B5DD9250957}" destId="{B97015BF-FDCA-49BB-B903-DF41AD72516C}" srcOrd="0" destOrd="0" presId="urn:microsoft.com/office/officeart/2018/2/layout/IconCircleList"/>
    <dgm:cxn modelId="{7EC47652-0C5E-4337-95CE-363948E22BA8}" type="presParOf" srcId="{B97015BF-FDCA-49BB-B903-DF41AD72516C}" destId="{2CFEAA3E-A72A-4215-9BCA-6A0B84804BB0}" srcOrd="0" destOrd="0" presId="urn:microsoft.com/office/officeart/2018/2/layout/IconCircleList"/>
    <dgm:cxn modelId="{4F20916A-EBAE-4E87-98BE-D97367DF4008}" type="presParOf" srcId="{B97015BF-FDCA-49BB-B903-DF41AD72516C}" destId="{9B86F1EF-DE3B-4848-85AE-5E478F3AAFA6}" srcOrd="1" destOrd="0" presId="urn:microsoft.com/office/officeart/2018/2/layout/IconCircleList"/>
    <dgm:cxn modelId="{409BC664-327B-4FFB-9777-BD1ECC0F8476}" type="presParOf" srcId="{B97015BF-FDCA-49BB-B903-DF41AD72516C}" destId="{3DC8E7BD-6115-4587-87D1-5AA57436BE9B}" srcOrd="2" destOrd="0" presId="urn:microsoft.com/office/officeart/2018/2/layout/IconCircleList"/>
    <dgm:cxn modelId="{AE01D426-2483-4266-97EF-F9845A9BD009}" type="presParOf" srcId="{B97015BF-FDCA-49BB-B903-DF41AD72516C}" destId="{C9914A61-117C-4EAB-A1D0-1BDBC088D906}" srcOrd="3" destOrd="0" presId="urn:microsoft.com/office/officeart/2018/2/layout/IconCircleList"/>
    <dgm:cxn modelId="{E759DCE8-9F87-4291-8A69-8A1DD3EE303F}" type="presParOf" srcId="{88D80B7A-3B4E-4490-9E64-8B5DD9250957}" destId="{91F81EA9-AE83-4B26-AE3A-B1219725F481}" srcOrd="1" destOrd="0" presId="urn:microsoft.com/office/officeart/2018/2/layout/IconCircleList"/>
    <dgm:cxn modelId="{EE626E96-BAD7-439C-BA7D-22AA7B22B352}" type="presParOf" srcId="{88D80B7A-3B4E-4490-9E64-8B5DD9250957}" destId="{6A48F98C-BFB8-44C6-9853-28C3F645F151}" srcOrd="2" destOrd="0" presId="urn:microsoft.com/office/officeart/2018/2/layout/IconCircleList"/>
    <dgm:cxn modelId="{4B2D771E-A9FC-490C-A98B-DD79D400E4E8}" type="presParOf" srcId="{6A48F98C-BFB8-44C6-9853-28C3F645F151}" destId="{8FF1483F-67A1-4BC1-891B-4AED3B8179CF}" srcOrd="0" destOrd="0" presId="urn:microsoft.com/office/officeart/2018/2/layout/IconCircleList"/>
    <dgm:cxn modelId="{E14D0152-BE72-418B-96A3-52C327ED5CE5}" type="presParOf" srcId="{6A48F98C-BFB8-44C6-9853-28C3F645F151}" destId="{0B31DFF3-4EB2-4E1E-8577-231AB5830E00}" srcOrd="1" destOrd="0" presId="urn:microsoft.com/office/officeart/2018/2/layout/IconCircleList"/>
    <dgm:cxn modelId="{906B898C-9A6E-4E1A-BD56-87E51ED8AD94}" type="presParOf" srcId="{6A48F98C-BFB8-44C6-9853-28C3F645F151}" destId="{909BFA69-ACA8-42C7-AFB5-E3F023DA5CAD}" srcOrd="2" destOrd="0" presId="urn:microsoft.com/office/officeart/2018/2/layout/IconCircleList"/>
    <dgm:cxn modelId="{E84132EC-4064-43AA-AD52-06D761FC8706}" type="presParOf" srcId="{6A48F98C-BFB8-44C6-9853-28C3F645F151}" destId="{7B0ED929-B7CC-4206-A029-0E26DC2EF36F}" srcOrd="3" destOrd="0" presId="urn:microsoft.com/office/officeart/2018/2/layout/IconCircleList"/>
    <dgm:cxn modelId="{24B2916B-2515-4817-B972-99D59ACC9D0C}" type="presParOf" srcId="{88D80B7A-3B4E-4490-9E64-8B5DD9250957}" destId="{525F93CE-C65A-454D-B4CC-A1F65FFB7BD8}" srcOrd="3" destOrd="0" presId="urn:microsoft.com/office/officeart/2018/2/layout/IconCircleList"/>
    <dgm:cxn modelId="{A4A4AFFF-BABE-4B82-984E-152034BE2945}" type="presParOf" srcId="{88D80B7A-3B4E-4490-9E64-8B5DD9250957}" destId="{87A8B6B6-CDB4-4B59-8EC7-C24DBED696ED}" srcOrd="4" destOrd="0" presId="urn:microsoft.com/office/officeart/2018/2/layout/IconCircleList"/>
    <dgm:cxn modelId="{E36A4882-2B0F-4FA5-9D4D-01F2E3586D07}" type="presParOf" srcId="{87A8B6B6-CDB4-4B59-8EC7-C24DBED696ED}" destId="{75A87AA0-4CA6-4351-9EFE-0EE52E10BE77}" srcOrd="0" destOrd="0" presId="urn:microsoft.com/office/officeart/2018/2/layout/IconCircleList"/>
    <dgm:cxn modelId="{6482D00C-7DF8-423C-BEC4-5B70B6AEA623}" type="presParOf" srcId="{87A8B6B6-CDB4-4B59-8EC7-C24DBED696ED}" destId="{45BDF370-6D7D-487A-9D5C-48C02EABFB50}" srcOrd="1" destOrd="0" presId="urn:microsoft.com/office/officeart/2018/2/layout/IconCircleList"/>
    <dgm:cxn modelId="{9B2281A1-9649-4EEB-82EA-02F8D8B877EC}" type="presParOf" srcId="{87A8B6B6-CDB4-4B59-8EC7-C24DBED696ED}" destId="{2F74E359-751F-49D2-938E-AEDDC7CEE869}" srcOrd="2" destOrd="0" presId="urn:microsoft.com/office/officeart/2018/2/layout/IconCircleList"/>
    <dgm:cxn modelId="{A88D2A6B-6C8E-42A9-9407-D404C4A0CEA2}" type="presParOf" srcId="{87A8B6B6-CDB4-4B59-8EC7-C24DBED696ED}" destId="{D1DB17FE-CF5B-4937-B5A3-0E910763B62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53143D-B4B4-4FDE-A566-4DE99DFEBAA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56689FA-2C1C-4A8E-890B-1F21C6500E13}">
      <dgm:prSet/>
      <dgm:spPr/>
      <dgm:t>
        <a:bodyPr/>
        <a:lstStyle/>
        <a:p>
          <a:r>
            <a:rPr lang="en-US" b="1" i="0"/>
            <a:t>RESTful API</a:t>
          </a:r>
          <a:r>
            <a:rPr lang="en-US" b="0" i="0"/>
            <a:t>: You can interact with Elasticsearch using simple HTTP requests (e.g., GET, POST), making it easy to use and integrate with different tools. </a:t>
          </a:r>
          <a:endParaRPr lang="en-US"/>
        </a:p>
      </dgm:t>
    </dgm:pt>
    <dgm:pt modelId="{9D7EDE5C-8524-4959-87B5-F867E5A835ED}" type="parTrans" cxnId="{B77C46C6-CCB0-400B-AF9C-CFDB7F467044}">
      <dgm:prSet/>
      <dgm:spPr/>
      <dgm:t>
        <a:bodyPr/>
        <a:lstStyle/>
        <a:p>
          <a:endParaRPr lang="en-US"/>
        </a:p>
      </dgm:t>
    </dgm:pt>
    <dgm:pt modelId="{8B959191-2487-4D68-A4E1-985B887E17F4}" type="sibTrans" cxnId="{B77C46C6-CCB0-400B-AF9C-CFDB7F467044}">
      <dgm:prSet/>
      <dgm:spPr/>
      <dgm:t>
        <a:bodyPr/>
        <a:lstStyle/>
        <a:p>
          <a:endParaRPr lang="en-US"/>
        </a:p>
      </dgm:t>
    </dgm:pt>
    <dgm:pt modelId="{89C13AFD-7FE3-42CC-BCDE-03A51ACE45B8}">
      <dgm:prSet/>
      <dgm:spPr/>
      <dgm:t>
        <a:bodyPr/>
        <a:lstStyle/>
        <a:p>
          <a:r>
            <a:rPr lang="en-US" b="1" i="0"/>
            <a:t>Kibana</a:t>
          </a:r>
          <a:r>
            <a:rPr lang="en-US" b="0" i="0"/>
            <a:t>: Kibana, part of the Elastic Stack, allows you to visualize and explore your data using a graphical interface. This makes Elasticsearch accessible to technical and non-technical users alike. </a:t>
          </a:r>
          <a:endParaRPr lang="en-US"/>
        </a:p>
      </dgm:t>
    </dgm:pt>
    <dgm:pt modelId="{BF6C72CE-DDB3-451A-8A8A-0BCB1A29E19D}" type="parTrans" cxnId="{C48EBB10-563D-411E-B54B-5270B6B0F10C}">
      <dgm:prSet/>
      <dgm:spPr/>
      <dgm:t>
        <a:bodyPr/>
        <a:lstStyle/>
        <a:p>
          <a:endParaRPr lang="en-US"/>
        </a:p>
      </dgm:t>
    </dgm:pt>
    <dgm:pt modelId="{EB422A9B-49F2-4730-A951-3A2E6E166C19}" type="sibTrans" cxnId="{C48EBB10-563D-411E-B54B-5270B6B0F10C}">
      <dgm:prSet/>
      <dgm:spPr/>
      <dgm:t>
        <a:bodyPr/>
        <a:lstStyle/>
        <a:p>
          <a:endParaRPr lang="en-US"/>
        </a:p>
      </dgm:t>
    </dgm:pt>
    <dgm:pt modelId="{F5EF672B-C4D6-4F23-8DC0-29E721F558A8}">
      <dgm:prSet/>
      <dgm:spPr/>
      <dgm:t>
        <a:bodyPr/>
        <a:lstStyle/>
        <a:p>
          <a:r>
            <a:rPr lang="en-US" b="1" i="0"/>
            <a:t>Real-Time Data Ingestion</a:t>
          </a:r>
          <a:r>
            <a:rPr lang="en-US" b="0" i="0"/>
            <a:t>: Elasticsearch indexes data in near real-time, meaning new data becomes searchable almost immediately after it's ingested. </a:t>
          </a:r>
          <a:endParaRPr lang="en-US"/>
        </a:p>
      </dgm:t>
    </dgm:pt>
    <dgm:pt modelId="{5FC9ACD3-5AA7-4DF0-A957-399347D05CA0}" type="parTrans" cxnId="{841A2B2E-6D94-4B27-B736-E6F052AF7CCC}">
      <dgm:prSet/>
      <dgm:spPr/>
      <dgm:t>
        <a:bodyPr/>
        <a:lstStyle/>
        <a:p>
          <a:endParaRPr lang="en-US"/>
        </a:p>
      </dgm:t>
    </dgm:pt>
    <dgm:pt modelId="{2C914310-C642-4402-BB64-3BDFC4090B22}" type="sibTrans" cxnId="{841A2B2E-6D94-4B27-B736-E6F052AF7CCC}">
      <dgm:prSet/>
      <dgm:spPr/>
      <dgm:t>
        <a:bodyPr/>
        <a:lstStyle/>
        <a:p>
          <a:endParaRPr lang="en-US"/>
        </a:p>
      </dgm:t>
    </dgm:pt>
    <dgm:pt modelId="{8E69434F-FA22-4369-98A9-3FD136651024}" type="pres">
      <dgm:prSet presAssocID="{ED53143D-B4B4-4FDE-A566-4DE99DFEBAAB}" presName="root" presStyleCnt="0">
        <dgm:presLayoutVars>
          <dgm:dir/>
          <dgm:resizeHandles val="exact"/>
        </dgm:presLayoutVars>
      </dgm:prSet>
      <dgm:spPr/>
    </dgm:pt>
    <dgm:pt modelId="{238842D3-3610-4005-8914-B0FE11DADE5A}" type="pres">
      <dgm:prSet presAssocID="{856689FA-2C1C-4A8E-890B-1F21C6500E13}" presName="compNode" presStyleCnt="0"/>
      <dgm:spPr/>
    </dgm:pt>
    <dgm:pt modelId="{E4BCF6B7-85E9-463F-8374-319F574214FE}" type="pres">
      <dgm:prSet presAssocID="{856689FA-2C1C-4A8E-890B-1F21C6500E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EA0F780D-E715-4996-B902-0D2B9AA23A4A}" type="pres">
      <dgm:prSet presAssocID="{856689FA-2C1C-4A8E-890B-1F21C6500E13}" presName="spaceRect" presStyleCnt="0"/>
      <dgm:spPr/>
    </dgm:pt>
    <dgm:pt modelId="{EA57F148-4921-452A-9829-8B550FF2F697}" type="pres">
      <dgm:prSet presAssocID="{856689FA-2C1C-4A8E-890B-1F21C6500E13}" presName="textRect" presStyleLbl="revTx" presStyleIdx="0" presStyleCnt="3">
        <dgm:presLayoutVars>
          <dgm:chMax val="1"/>
          <dgm:chPref val="1"/>
        </dgm:presLayoutVars>
      </dgm:prSet>
      <dgm:spPr/>
    </dgm:pt>
    <dgm:pt modelId="{DD731639-02BE-4604-B190-75C73C6EAA70}" type="pres">
      <dgm:prSet presAssocID="{8B959191-2487-4D68-A4E1-985B887E17F4}" presName="sibTrans" presStyleCnt="0"/>
      <dgm:spPr/>
    </dgm:pt>
    <dgm:pt modelId="{C8E5367F-23DB-4570-BEBF-B31CF2311843}" type="pres">
      <dgm:prSet presAssocID="{89C13AFD-7FE3-42CC-BCDE-03A51ACE45B8}" presName="compNode" presStyleCnt="0"/>
      <dgm:spPr/>
    </dgm:pt>
    <dgm:pt modelId="{61FC2194-E8C0-4792-8AF6-508CE8969B03}" type="pres">
      <dgm:prSet presAssocID="{89C13AFD-7FE3-42CC-BCDE-03A51ACE45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615FDC6D-209E-41D8-8FD2-2A8904060E24}" type="pres">
      <dgm:prSet presAssocID="{89C13AFD-7FE3-42CC-BCDE-03A51ACE45B8}" presName="spaceRect" presStyleCnt="0"/>
      <dgm:spPr/>
    </dgm:pt>
    <dgm:pt modelId="{B8E7A7DB-A314-4B39-9D86-B53D850A4733}" type="pres">
      <dgm:prSet presAssocID="{89C13AFD-7FE3-42CC-BCDE-03A51ACE45B8}" presName="textRect" presStyleLbl="revTx" presStyleIdx="1" presStyleCnt="3">
        <dgm:presLayoutVars>
          <dgm:chMax val="1"/>
          <dgm:chPref val="1"/>
        </dgm:presLayoutVars>
      </dgm:prSet>
      <dgm:spPr/>
    </dgm:pt>
    <dgm:pt modelId="{28BD1254-4DCC-42A4-9208-123E903DCC43}" type="pres">
      <dgm:prSet presAssocID="{EB422A9B-49F2-4730-A951-3A2E6E166C19}" presName="sibTrans" presStyleCnt="0"/>
      <dgm:spPr/>
    </dgm:pt>
    <dgm:pt modelId="{37CF8969-99C1-46EA-86C2-66B20D4094FC}" type="pres">
      <dgm:prSet presAssocID="{F5EF672B-C4D6-4F23-8DC0-29E721F558A8}" presName="compNode" presStyleCnt="0"/>
      <dgm:spPr/>
    </dgm:pt>
    <dgm:pt modelId="{C7A9D50A-8323-4261-81F3-274CB2A6CDA1}" type="pres">
      <dgm:prSet presAssocID="{F5EF672B-C4D6-4F23-8DC0-29E721F558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0A19C5D-658B-48BC-A430-754339EBD4EC}" type="pres">
      <dgm:prSet presAssocID="{F5EF672B-C4D6-4F23-8DC0-29E721F558A8}" presName="spaceRect" presStyleCnt="0"/>
      <dgm:spPr/>
    </dgm:pt>
    <dgm:pt modelId="{F1173A4B-2EDE-42E8-B47A-856356662828}" type="pres">
      <dgm:prSet presAssocID="{F5EF672B-C4D6-4F23-8DC0-29E721F558A8}" presName="textRect" presStyleLbl="revTx" presStyleIdx="2" presStyleCnt="3">
        <dgm:presLayoutVars>
          <dgm:chMax val="1"/>
          <dgm:chPref val="1"/>
        </dgm:presLayoutVars>
      </dgm:prSet>
      <dgm:spPr/>
    </dgm:pt>
  </dgm:ptLst>
  <dgm:cxnLst>
    <dgm:cxn modelId="{C48EBB10-563D-411E-B54B-5270B6B0F10C}" srcId="{ED53143D-B4B4-4FDE-A566-4DE99DFEBAAB}" destId="{89C13AFD-7FE3-42CC-BCDE-03A51ACE45B8}" srcOrd="1" destOrd="0" parTransId="{BF6C72CE-DDB3-451A-8A8A-0BCB1A29E19D}" sibTransId="{EB422A9B-49F2-4730-A951-3A2E6E166C19}"/>
    <dgm:cxn modelId="{841A2B2E-6D94-4B27-B736-E6F052AF7CCC}" srcId="{ED53143D-B4B4-4FDE-A566-4DE99DFEBAAB}" destId="{F5EF672B-C4D6-4F23-8DC0-29E721F558A8}" srcOrd="2" destOrd="0" parTransId="{5FC9ACD3-5AA7-4DF0-A957-399347D05CA0}" sibTransId="{2C914310-C642-4402-BB64-3BDFC4090B22}"/>
    <dgm:cxn modelId="{F420A22E-1B78-4D7E-B685-1B739CB760BE}" type="presOf" srcId="{ED53143D-B4B4-4FDE-A566-4DE99DFEBAAB}" destId="{8E69434F-FA22-4369-98A9-3FD136651024}" srcOrd="0" destOrd="0" presId="urn:microsoft.com/office/officeart/2018/2/layout/IconLabelList"/>
    <dgm:cxn modelId="{DDE68266-6E4E-41B0-B5DD-06A7DA541936}" type="presOf" srcId="{856689FA-2C1C-4A8E-890B-1F21C6500E13}" destId="{EA57F148-4921-452A-9829-8B550FF2F697}" srcOrd="0" destOrd="0" presId="urn:microsoft.com/office/officeart/2018/2/layout/IconLabelList"/>
    <dgm:cxn modelId="{3633EC9E-6959-4C03-B20B-E5170638876E}" type="presOf" srcId="{F5EF672B-C4D6-4F23-8DC0-29E721F558A8}" destId="{F1173A4B-2EDE-42E8-B47A-856356662828}" srcOrd="0" destOrd="0" presId="urn:microsoft.com/office/officeart/2018/2/layout/IconLabelList"/>
    <dgm:cxn modelId="{B77C46C6-CCB0-400B-AF9C-CFDB7F467044}" srcId="{ED53143D-B4B4-4FDE-A566-4DE99DFEBAAB}" destId="{856689FA-2C1C-4A8E-890B-1F21C6500E13}" srcOrd="0" destOrd="0" parTransId="{9D7EDE5C-8524-4959-87B5-F867E5A835ED}" sibTransId="{8B959191-2487-4D68-A4E1-985B887E17F4}"/>
    <dgm:cxn modelId="{C410B9F4-2740-4389-AFC0-61E457F0B707}" type="presOf" srcId="{89C13AFD-7FE3-42CC-BCDE-03A51ACE45B8}" destId="{B8E7A7DB-A314-4B39-9D86-B53D850A4733}" srcOrd="0" destOrd="0" presId="urn:microsoft.com/office/officeart/2018/2/layout/IconLabelList"/>
    <dgm:cxn modelId="{EDA955DE-1995-43F4-8D5C-D43EE9A89814}" type="presParOf" srcId="{8E69434F-FA22-4369-98A9-3FD136651024}" destId="{238842D3-3610-4005-8914-B0FE11DADE5A}" srcOrd="0" destOrd="0" presId="urn:microsoft.com/office/officeart/2018/2/layout/IconLabelList"/>
    <dgm:cxn modelId="{6F126ED3-B017-4F51-9757-D87F50DE557F}" type="presParOf" srcId="{238842D3-3610-4005-8914-B0FE11DADE5A}" destId="{E4BCF6B7-85E9-463F-8374-319F574214FE}" srcOrd="0" destOrd="0" presId="urn:microsoft.com/office/officeart/2018/2/layout/IconLabelList"/>
    <dgm:cxn modelId="{10A26A08-7F29-4AEA-8A73-41C3B4725116}" type="presParOf" srcId="{238842D3-3610-4005-8914-B0FE11DADE5A}" destId="{EA0F780D-E715-4996-B902-0D2B9AA23A4A}" srcOrd="1" destOrd="0" presId="urn:microsoft.com/office/officeart/2018/2/layout/IconLabelList"/>
    <dgm:cxn modelId="{91288905-5319-4629-A416-30B6E67AFE41}" type="presParOf" srcId="{238842D3-3610-4005-8914-B0FE11DADE5A}" destId="{EA57F148-4921-452A-9829-8B550FF2F697}" srcOrd="2" destOrd="0" presId="urn:microsoft.com/office/officeart/2018/2/layout/IconLabelList"/>
    <dgm:cxn modelId="{7FA5549A-0BAE-4EE2-8F69-ED80381C57DC}" type="presParOf" srcId="{8E69434F-FA22-4369-98A9-3FD136651024}" destId="{DD731639-02BE-4604-B190-75C73C6EAA70}" srcOrd="1" destOrd="0" presId="urn:microsoft.com/office/officeart/2018/2/layout/IconLabelList"/>
    <dgm:cxn modelId="{2A1ED7BD-A814-4716-8AB6-5FC160787888}" type="presParOf" srcId="{8E69434F-FA22-4369-98A9-3FD136651024}" destId="{C8E5367F-23DB-4570-BEBF-B31CF2311843}" srcOrd="2" destOrd="0" presId="urn:microsoft.com/office/officeart/2018/2/layout/IconLabelList"/>
    <dgm:cxn modelId="{D91BE001-4417-4A76-97B9-3F285FEB6472}" type="presParOf" srcId="{C8E5367F-23DB-4570-BEBF-B31CF2311843}" destId="{61FC2194-E8C0-4792-8AF6-508CE8969B03}" srcOrd="0" destOrd="0" presId="urn:microsoft.com/office/officeart/2018/2/layout/IconLabelList"/>
    <dgm:cxn modelId="{357E01E8-A860-47D4-BA55-963AD56FD94D}" type="presParOf" srcId="{C8E5367F-23DB-4570-BEBF-B31CF2311843}" destId="{615FDC6D-209E-41D8-8FD2-2A8904060E24}" srcOrd="1" destOrd="0" presId="urn:microsoft.com/office/officeart/2018/2/layout/IconLabelList"/>
    <dgm:cxn modelId="{8D8CB4BD-F332-4CE5-8A93-D83D0085E372}" type="presParOf" srcId="{C8E5367F-23DB-4570-BEBF-B31CF2311843}" destId="{B8E7A7DB-A314-4B39-9D86-B53D850A4733}" srcOrd="2" destOrd="0" presId="urn:microsoft.com/office/officeart/2018/2/layout/IconLabelList"/>
    <dgm:cxn modelId="{2C6E615A-A418-4E3B-9573-2769782E0708}" type="presParOf" srcId="{8E69434F-FA22-4369-98A9-3FD136651024}" destId="{28BD1254-4DCC-42A4-9208-123E903DCC43}" srcOrd="3" destOrd="0" presId="urn:microsoft.com/office/officeart/2018/2/layout/IconLabelList"/>
    <dgm:cxn modelId="{269B9EFB-45DE-4212-BAB5-805947B78F81}" type="presParOf" srcId="{8E69434F-FA22-4369-98A9-3FD136651024}" destId="{37CF8969-99C1-46EA-86C2-66B20D4094FC}" srcOrd="4" destOrd="0" presId="urn:microsoft.com/office/officeart/2018/2/layout/IconLabelList"/>
    <dgm:cxn modelId="{9291819E-A558-432E-8348-8176572681B6}" type="presParOf" srcId="{37CF8969-99C1-46EA-86C2-66B20D4094FC}" destId="{C7A9D50A-8323-4261-81F3-274CB2A6CDA1}" srcOrd="0" destOrd="0" presId="urn:microsoft.com/office/officeart/2018/2/layout/IconLabelList"/>
    <dgm:cxn modelId="{B99A5EB5-36EA-4E84-8AD2-BC2E3BA83D63}" type="presParOf" srcId="{37CF8969-99C1-46EA-86C2-66B20D4094FC}" destId="{F0A19C5D-658B-48BC-A430-754339EBD4EC}" srcOrd="1" destOrd="0" presId="urn:microsoft.com/office/officeart/2018/2/layout/IconLabelList"/>
    <dgm:cxn modelId="{713D0111-EC0A-4C94-97C4-3D7FD05C0116}" type="presParOf" srcId="{37CF8969-99C1-46EA-86C2-66B20D4094FC}" destId="{F1173A4B-2EDE-42E8-B47A-85635666282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C7B3D-4B52-4814-BB2E-188A713F04C6}">
      <dsp:nvSpPr>
        <dsp:cNvPr id="0" name=""/>
        <dsp:cNvSpPr/>
      </dsp:nvSpPr>
      <dsp:spPr>
        <a:xfrm>
          <a:off x="0" y="673"/>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29D03-ACA9-4DA2-8705-2355F11D938D}">
      <dsp:nvSpPr>
        <dsp:cNvPr id="0" name=""/>
        <dsp:cNvSpPr/>
      </dsp:nvSpPr>
      <dsp:spPr>
        <a:xfrm>
          <a:off x="476436" y="355047"/>
          <a:ext cx="866247" cy="866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79D8C0-455C-46E4-A48F-509519D83351}">
      <dsp:nvSpPr>
        <dsp:cNvPr id="0" name=""/>
        <dsp:cNvSpPr/>
      </dsp:nvSpPr>
      <dsp:spPr>
        <a:xfrm>
          <a:off x="1819120" y="673"/>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fr-FR" sz="2500" kern="1200"/>
            <a:t>ElasticSearch is expected to expand:</a:t>
          </a:r>
          <a:endParaRPr lang="en-US" sz="2500" kern="1200"/>
        </a:p>
      </dsp:txBody>
      <dsp:txXfrm>
        <a:off x="1819120" y="673"/>
        <a:ext cx="4545103" cy="1574995"/>
      </dsp:txXfrm>
    </dsp:sp>
    <dsp:sp modelId="{D7F62797-EC6B-4BDF-85E8-283E6D8E7778}">
      <dsp:nvSpPr>
        <dsp:cNvPr id="0" name=""/>
        <dsp:cNvSpPr/>
      </dsp:nvSpPr>
      <dsp:spPr>
        <a:xfrm>
          <a:off x="0" y="1969418"/>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B6C4A6-CDD3-4CF8-83AF-BF7C1BD0EC1F}">
      <dsp:nvSpPr>
        <dsp:cNvPr id="0" name=""/>
        <dsp:cNvSpPr/>
      </dsp:nvSpPr>
      <dsp:spPr>
        <a:xfrm>
          <a:off x="476436" y="2323792"/>
          <a:ext cx="866247" cy="866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12C51B-40BD-4BF8-83FA-EF5BCC5E6B49}">
      <dsp:nvSpPr>
        <dsp:cNvPr id="0" name=""/>
        <dsp:cNvSpPr/>
      </dsp:nvSpPr>
      <dsp:spPr>
        <a:xfrm>
          <a:off x="1819120" y="1969418"/>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fr-FR" sz="2500" kern="1200"/>
            <a:t>in machine learning</a:t>
          </a:r>
          <a:endParaRPr lang="en-US" sz="2500" kern="1200"/>
        </a:p>
      </dsp:txBody>
      <dsp:txXfrm>
        <a:off x="1819120" y="1969418"/>
        <a:ext cx="4545103" cy="1574995"/>
      </dsp:txXfrm>
    </dsp:sp>
    <dsp:sp modelId="{91D7A8AC-8067-4A21-94CA-88C58EE12E9D}">
      <dsp:nvSpPr>
        <dsp:cNvPr id="0" name=""/>
        <dsp:cNvSpPr/>
      </dsp:nvSpPr>
      <dsp:spPr>
        <a:xfrm>
          <a:off x="0" y="3938162"/>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575452-3831-40DA-B8AE-FAA639CB8DC5}">
      <dsp:nvSpPr>
        <dsp:cNvPr id="0" name=""/>
        <dsp:cNvSpPr/>
      </dsp:nvSpPr>
      <dsp:spPr>
        <a:xfrm>
          <a:off x="476436" y="4292537"/>
          <a:ext cx="866247" cy="866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E7F024-36B0-4CE4-BA32-5AD6E4C8369F}">
      <dsp:nvSpPr>
        <dsp:cNvPr id="0" name=""/>
        <dsp:cNvSpPr/>
      </dsp:nvSpPr>
      <dsp:spPr>
        <a:xfrm>
          <a:off x="1819120" y="3938162"/>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fr-FR" sz="2500" kern="1200"/>
            <a:t>in cloud services.</a:t>
          </a:r>
          <a:endParaRPr lang="en-US" sz="2500" kern="1200"/>
        </a:p>
      </dsp:txBody>
      <dsp:txXfrm>
        <a:off x="1819120" y="3938162"/>
        <a:ext cx="4545103" cy="1574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EAA3E-A72A-4215-9BCA-6A0B84804BB0}">
      <dsp:nvSpPr>
        <dsp:cNvPr id="0" name=""/>
        <dsp:cNvSpPr/>
      </dsp:nvSpPr>
      <dsp:spPr>
        <a:xfrm>
          <a:off x="205509"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86F1EF-DE3B-4848-85AE-5E478F3AAFA6}">
      <dsp:nvSpPr>
        <dsp:cNvPr id="0" name=""/>
        <dsp:cNvSpPr/>
      </dsp:nvSpPr>
      <dsp:spPr>
        <a:xfrm>
          <a:off x="396960" y="1832017"/>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914A61-117C-4EAB-A1D0-1BDBC088D906}">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GB" sz="1300" b="1" kern="1200"/>
            <a:t>Full-Text Search</a:t>
          </a:r>
          <a:r>
            <a:rPr lang="en-GB" sz="1300" kern="1200"/>
            <a:t>: Elasticsearch excels at full-text search, while SQL is not optimized for it.</a:t>
          </a:r>
          <a:endParaRPr lang="en-US" sz="1300" kern="1200"/>
        </a:p>
      </dsp:txBody>
      <dsp:txXfrm>
        <a:off x="1312541" y="1640565"/>
        <a:ext cx="2148945" cy="911674"/>
      </dsp:txXfrm>
    </dsp:sp>
    <dsp:sp modelId="{8FF1483F-67A1-4BC1-891B-4AED3B8179CF}">
      <dsp:nvSpPr>
        <dsp:cNvPr id="0" name=""/>
        <dsp:cNvSpPr/>
      </dsp:nvSpPr>
      <dsp:spPr>
        <a:xfrm>
          <a:off x="3835925"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31DFF3-4EB2-4E1E-8577-231AB5830E00}">
      <dsp:nvSpPr>
        <dsp:cNvPr id="0" name=""/>
        <dsp:cNvSpPr/>
      </dsp:nvSpPr>
      <dsp:spPr>
        <a:xfrm>
          <a:off x="4027376" y="1832017"/>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0ED929-B7CC-4206-A029-0E26DC2EF36F}">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GB" sz="1300" b="1" kern="1200"/>
            <a:t>Schema</a:t>
          </a:r>
          <a:r>
            <a:rPr lang="en-GB" sz="1300" kern="1200"/>
            <a:t>: Elasticsearch is schema-less, whereas SQL databases require a predefined schema.</a:t>
          </a:r>
          <a:endParaRPr lang="en-US" sz="1300" kern="1200"/>
        </a:p>
      </dsp:txBody>
      <dsp:txXfrm>
        <a:off x="4942957" y="1640565"/>
        <a:ext cx="2148945" cy="911674"/>
      </dsp:txXfrm>
    </dsp:sp>
    <dsp:sp modelId="{75A87AA0-4CA6-4351-9EFE-0EE52E10BE77}">
      <dsp:nvSpPr>
        <dsp:cNvPr id="0" name=""/>
        <dsp:cNvSpPr/>
      </dsp:nvSpPr>
      <dsp:spPr>
        <a:xfrm>
          <a:off x="7466341"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DF370-6D7D-487A-9D5C-48C02EABFB50}">
      <dsp:nvSpPr>
        <dsp:cNvPr id="0" name=""/>
        <dsp:cNvSpPr/>
      </dsp:nvSpPr>
      <dsp:spPr>
        <a:xfrm>
          <a:off x="7657792" y="1832017"/>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DB17FE-CF5B-4937-B5A3-0E910763B62D}">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GB" sz="1300" b="1" kern="1200"/>
            <a:t>Joins</a:t>
          </a:r>
          <a:r>
            <a:rPr lang="en-GB" sz="1300" kern="1200"/>
            <a:t>: SQL supports complex joins between tables, while Elasticsearch is document-based and does not support traditional joins.</a:t>
          </a:r>
          <a:endParaRPr lang="en-US" sz="1300" kern="1200"/>
        </a:p>
      </dsp:txBody>
      <dsp:txXfrm>
        <a:off x="8573374" y="1640565"/>
        <a:ext cx="2148945" cy="911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CF6B7-85E9-463F-8374-319F574214FE}">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57F148-4921-452A-9829-8B550FF2F697}">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a:t>RESTful API</a:t>
          </a:r>
          <a:r>
            <a:rPr lang="en-US" sz="1100" b="0" i="0" kern="1200"/>
            <a:t>: You can interact with Elasticsearch using simple HTTP requests (e.g., GET, POST), making it easy to use and integrate with different tools. </a:t>
          </a:r>
          <a:endParaRPr lang="en-US" sz="1100" kern="1200"/>
        </a:p>
      </dsp:txBody>
      <dsp:txXfrm>
        <a:off x="59990" y="2654049"/>
        <a:ext cx="3226223" cy="720000"/>
      </dsp:txXfrm>
    </dsp:sp>
    <dsp:sp modelId="{61FC2194-E8C0-4792-8AF6-508CE8969B03}">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E7A7DB-A314-4B39-9D86-B53D850A4733}">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a:t>Kibana</a:t>
          </a:r>
          <a:r>
            <a:rPr lang="en-US" sz="1100" b="0" i="0" kern="1200"/>
            <a:t>: Kibana, part of the Elastic Stack, allows you to visualize and explore your data using a graphical interface. This makes Elasticsearch accessible to technical and non-technical users alike. </a:t>
          </a:r>
          <a:endParaRPr lang="en-US" sz="1100" kern="1200"/>
        </a:p>
      </dsp:txBody>
      <dsp:txXfrm>
        <a:off x="3850802" y="2654049"/>
        <a:ext cx="3226223" cy="720000"/>
      </dsp:txXfrm>
    </dsp:sp>
    <dsp:sp modelId="{C7A9D50A-8323-4261-81F3-274CB2A6CDA1}">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73A4B-2EDE-42E8-B47A-856356662828}">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i="0" kern="1200"/>
            <a:t>Real-Time Data Ingestion</a:t>
          </a:r>
          <a:r>
            <a:rPr lang="en-US" sz="1100" b="0" i="0" kern="1200"/>
            <a:t>: Elasticsearch indexes data in near real-time, meaning new data becomes searchable almost immediately after it's ingested. </a:t>
          </a:r>
          <a:endParaRPr lang="en-US" sz="1100" kern="1200"/>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E55404-3662-E849-972D-892F2B2A5088}" type="datetimeFigureOut">
              <a:rPr lang="en-FR" smtClean="0"/>
              <a:t>24/10/2024</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C2F5B-3BFE-3D42-A3B9-FBC604F91BDC}" type="slidenum">
              <a:rPr lang="en-FR" smtClean="0"/>
              <a:t>‹#›</a:t>
            </a:fld>
            <a:endParaRPr lang="en-FR"/>
          </a:p>
        </p:txBody>
      </p:sp>
    </p:spTree>
    <p:extLst>
      <p:ext uri="{BB962C8B-B14F-4D97-AF65-F5344CB8AC3E}">
        <p14:creationId xmlns:p14="http://schemas.microsoft.com/office/powerpoint/2010/main" val="1467929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699C2F5B-3BFE-3D42-A3B9-FBC604F91BDC}" type="slidenum">
              <a:rPr lang="en-FR" smtClean="0"/>
              <a:t>7</a:t>
            </a:fld>
            <a:endParaRPr lang="en-FR"/>
          </a:p>
        </p:txBody>
      </p:sp>
    </p:spTree>
    <p:extLst>
      <p:ext uri="{BB962C8B-B14F-4D97-AF65-F5344CB8AC3E}">
        <p14:creationId xmlns:p14="http://schemas.microsoft.com/office/powerpoint/2010/main" val="137543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6C1C-5FB8-78DA-7600-F73F4478350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R"/>
          </a:p>
        </p:txBody>
      </p:sp>
      <p:sp>
        <p:nvSpPr>
          <p:cNvPr id="3" name="Subtitle 2">
            <a:extLst>
              <a:ext uri="{FF2B5EF4-FFF2-40B4-BE49-F238E27FC236}">
                <a16:creationId xmlns:a16="http://schemas.microsoft.com/office/drawing/2014/main" id="{235645E2-41DD-AEE4-ABFE-69DDFBFDDB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R"/>
          </a:p>
        </p:txBody>
      </p:sp>
      <p:sp>
        <p:nvSpPr>
          <p:cNvPr id="4" name="Date Placeholder 3">
            <a:extLst>
              <a:ext uri="{FF2B5EF4-FFF2-40B4-BE49-F238E27FC236}">
                <a16:creationId xmlns:a16="http://schemas.microsoft.com/office/drawing/2014/main" id="{086C7F7A-FC28-E41B-6276-44090AF7B7F1}"/>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5" name="Footer Placeholder 4">
            <a:extLst>
              <a:ext uri="{FF2B5EF4-FFF2-40B4-BE49-F238E27FC236}">
                <a16:creationId xmlns:a16="http://schemas.microsoft.com/office/drawing/2014/main" id="{F7790F41-6997-C4A9-5F84-9F1001BF6172}"/>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5147FFC0-CC00-4CA3-AB7C-469FAB56E87F}"/>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3382686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C153D-C813-270E-9014-2C4040911F37}"/>
              </a:ext>
            </a:extLst>
          </p:cNvPr>
          <p:cNvSpPr>
            <a:spLocks noGrp="1"/>
          </p:cNvSpPr>
          <p:nvPr>
            <p:ph type="title"/>
          </p:nvPr>
        </p:nvSpPr>
        <p:spPr/>
        <p:txBody>
          <a:bodyPr/>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3402915E-70A7-832E-E383-AA9BBB2D901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895F84A4-0F92-0AD6-0373-E6A844DA50D9}"/>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5" name="Footer Placeholder 4">
            <a:extLst>
              <a:ext uri="{FF2B5EF4-FFF2-40B4-BE49-F238E27FC236}">
                <a16:creationId xmlns:a16="http://schemas.microsoft.com/office/drawing/2014/main" id="{B7750266-42CB-8BF6-79B0-EC4FAD9EABDB}"/>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A85CD558-7284-EE38-7EE6-6F9E4F7A3668}"/>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1966624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2818C9-5F5C-D74B-5BCA-57ADB743C2B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A41CD7A4-DED0-0C24-92C6-A8FC0C4FE57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4C2E65D6-E2F6-D8C2-2266-00700B2A1CB8}"/>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5" name="Footer Placeholder 4">
            <a:extLst>
              <a:ext uri="{FF2B5EF4-FFF2-40B4-BE49-F238E27FC236}">
                <a16:creationId xmlns:a16="http://schemas.microsoft.com/office/drawing/2014/main" id="{C8F42A43-153D-C9B7-19AB-6F0033E6D6EC}"/>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EF08D10C-A8EB-E7AF-CC77-6147CBB1F32B}"/>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503066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3F42-97D7-17A1-B427-755410D99FB5}"/>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51B55E5F-9A72-5596-084D-89217F85667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73613DC6-2B41-5FC3-D6E0-7EAA8BBE42FC}"/>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5" name="Footer Placeholder 4">
            <a:extLst>
              <a:ext uri="{FF2B5EF4-FFF2-40B4-BE49-F238E27FC236}">
                <a16:creationId xmlns:a16="http://schemas.microsoft.com/office/drawing/2014/main" id="{A9A9016B-6F35-3DAA-9D1F-3EC2F3D501A5}"/>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404AA995-8076-BC71-C237-70FEAF3E3107}"/>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3185326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9224-68C5-BA8C-15E5-579518BF150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R"/>
          </a:p>
        </p:txBody>
      </p:sp>
      <p:sp>
        <p:nvSpPr>
          <p:cNvPr id="3" name="Text Placeholder 2">
            <a:extLst>
              <a:ext uri="{FF2B5EF4-FFF2-40B4-BE49-F238E27FC236}">
                <a16:creationId xmlns:a16="http://schemas.microsoft.com/office/drawing/2014/main" id="{64E5DB3C-C8AD-3D97-4DCA-C829A280995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22AA775-8B38-E4A9-4E63-8B6752BBC07D}"/>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5" name="Footer Placeholder 4">
            <a:extLst>
              <a:ext uri="{FF2B5EF4-FFF2-40B4-BE49-F238E27FC236}">
                <a16:creationId xmlns:a16="http://schemas.microsoft.com/office/drawing/2014/main" id="{3AFC2A29-FA84-F884-7977-BE6B2854F14A}"/>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3CD6B10B-3B42-D068-8DB3-5113FE9998D2}"/>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76258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9300-0266-282D-ED33-E35C9814E9D6}"/>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BF7573FD-ED31-9C25-9FAC-6BB8A1A8D4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C1B6547F-A057-B1C9-F46E-11D0DE0C2CF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Date Placeholder 4">
            <a:extLst>
              <a:ext uri="{FF2B5EF4-FFF2-40B4-BE49-F238E27FC236}">
                <a16:creationId xmlns:a16="http://schemas.microsoft.com/office/drawing/2014/main" id="{1E4361CB-2355-869C-D073-7C4C51129EBB}"/>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6" name="Footer Placeholder 5">
            <a:extLst>
              <a:ext uri="{FF2B5EF4-FFF2-40B4-BE49-F238E27FC236}">
                <a16:creationId xmlns:a16="http://schemas.microsoft.com/office/drawing/2014/main" id="{AC07F7CC-2F2F-9EA7-F4BE-C58B8AFEE388}"/>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50793EE9-30F4-8C9B-4313-7B7343ED6B5B}"/>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2363296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49D5-5A8E-8BD4-B8C7-E719575C552A}"/>
              </a:ext>
            </a:extLst>
          </p:cNvPr>
          <p:cNvSpPr>
            <a:spLocks noGrp="1"/>
          </p:cNvSpPr>
          <p:nvPr>
            <p:ph type="title"/>
          </p:nvPr>
        </p:nvSpPr>
        <p:spPr>
          <a:xfrm>
            <a:off x="839788" y="365125"/>
            <a:ext cx="10515600" cy="1325563"/>
          </a:xfrm>
        </p:spPr>
        <p:txBody>
          <a:bodyPr/>
          <a:lstStyle/>
          <a:p>
            <a:r>
              <a:rPr lang="en-GB"/>
              <a:t>Click to edit Master title style</a:t>
            </a:r>
            <a:endParaRPr lang="en-FR"/>
          </a:p>
        </p:txBody>
      </p:sp>
      <p:sp>
        <p:nvSpPr>
          <p:cNvPr id="3" name="Text Placeholder 2">
            <a:extLst>
              <a:ext uri="{FF2B5EF4-FFF2-40B4-BE49-F238E27FC236}">
                <a16:creationId xmlns:a16="http://schemas.microsoft.com/office/drawing/2014/main" id="{51FCC79A-6ED1-3CE4-7515-DAD036DB19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7944A59-5F5B-9C56-2BC6-BEDFB0347B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Text Placeholder 4">
            <a:extLst>
              <a:ext uri="{FF2B5EF4-FFF2-40B4-BE49-F238E27FC236}">
                <a16:creationId xmlns:a16="http://schemas.microsoft.com/office/drawing/2014/main" id="{2E175BF8-7C69-21F3-3954-9D6FBFEFEF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D566D3E-3B33-693A-1937-CF76FB2867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4D23C9AA-495F-BC66-F33C-BEA5663D5142}"/>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8" name="Footer Placeholder 7">
            <a:extLst>
              <a:ext uri="{FF2B5EF4-FFF2-40B4-BE49-F238E27FC236}">
                <a16:creationId xmlns:a16="http://schemas.microsoft.com/office/drawing/2014/main" id="{F63A3BB1-81B3-798F-CE80-A32B88229D0A}"/>
              </a:ext>
            </a:extLst>
          </p:cNvPr>
          <p:cNvSpPr>
            <a:spLocks noGrp="1"/>
          </p:cNvSpPr>
          <p:nvPr>
            <p:ph type="ftr" sz="quarter" idx="11"/>
          </p:nvPr>
        </p:nvSpPr>
        <p:spPr/>
        <p:txBody>
          <a:bodyPr/>
          <a:lstStyle/>
          <a:p>
            <a:endParaRPr lang="en-FR"/>
          </a:p>
        </p:txBody>
      </p:sp>
      <p:sp>
        <p:nvSpPr>
          <p:cNvPr id="9" name="Slide Number Placeholder 8">
            <a:extLst>
              <a:ext uri="{FF2B5EF4-FFF2-40B4-BE49-F238E27FC236}">
                <a16:creationId xmlns:a16="http://schemas.microsoft.com/office/drawing/2014/main" id="{A0D3C6A7-75F4-BAA2-EC35-B72DAF49DA58}"/>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1021704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2CC8-A56B-189A-9306-5B58F3EBC751}"/>
              </a:ext>
            </a:extLst>
          </p:cNvPr>
          <p:cNvSpPr>
            <a:spLocks noGrp="1"/>
          </p:cNvSpPr>
          <p:nvPr>
            <p:ph type="title"/>
          </p:nvPr>
        </p:nvSpPr>
        <p:spPr/>
        <p:txBody>
          <a:bodyPr/>
          <a:lstStyle/>
          <a:p>
            <a:r>
              <a:rPr lang="en-GB"/>
              <a:t>Click to edit Master title style</a:t>
            </a:r>
            <a:endParaRPr lang="en-FR"/>
          </a:p>
        </p:txBody>
      </p:sp>
      <p:sp>
        <p:nvSpPr>
          <p:cNvPr id="3" name="Date Placeholder 2">
            <a:extLst>
              <a:ext uri="{FF2B5EF4-FFF2-40B4-BE49-F238E27FC236}">
                <a16:creationId xmlns:a16="http://schemas.microsoft.com/office/drawing/2014/main" id="{1C27F7FB-C15E-6246-00C0-10186F0C6DFC}"/>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4" name="Footer Placeholder 3">
            <a:extLst>
              <a:ext uri="{FF2B5EF4-FFF2-40B4-BE49-F238E27FC236}">
                <a16:creationId xmlns:a16="http://schemas.microsoft.com/office/drawing/2014/main" id="{11881317-766A-85C3-DEE1-DAEEF5AFB46E}"/>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50527F16-4124-89A3-AF40-124EC839F293}"/>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4008216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C345C9-5B54-0C9A-4B3A-0C1FA164C7D3}"/>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3" name="Footer Placeholder 2">
            <a:extLst>
              <a:ext uri="{FF2B5EF4-FFF2-40B4-BE49-F238E27FC236}">
                <a16:creationId xmlns:a16="http://schemas.microsoft.com/office/drawing/2014/main" id="{29BFCC81-A484-B60E-54B9-94C57E15D32C}"/>
              </a:ext>
            </a:extLst>
          </p:cNvPr>
          <p:cNvSpPr>
            <a:spLocks noGrp="1"/>
          </p:cNvSpPr>
          <p:nvPr>
            <p:ph type="ftr" sz="quarter" idx="11"/>
          </p:nvPr>
        </p:nvSpPr>
        <p:spPr/>
        <p:txBody>
          <a:bodyPr/>
          <a:lstStyle/>
          <a:p>
            <a:endParaRPr lang="en-FR"/>
          </a:p>
        </p:txBody>
      </p:sp>
      <p:sp>
        <p:nvSpPr>
          <p:cNvPr id="4" name="Slide Number Placeholder 3">
            <a:extLst>
              <a:ext uri="{FF2B5EF4-FFF2-40B4-BE49-F238E27FC236}">
                <a16:creationId xmlns:a16="http://schemas.microsoft.com/office/drawing/2014/main" id="{2B4508AD-D965-C0DC-85A7-2E7D7E64F54C}"/>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168916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11BE-0DAA-FB5C-C783-69EE05D2AF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A6770BA7-86E1-597C-E69F-511FA01FE7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Text Placeholder 3">
            <a:extLst>
              <a:ext uri="{FF2B5EF4-FFF2-40B4-BE49-F238E27FC236}">
                <a16:creationId xmlns:a16="http://schemas.microsoft.com/office/drawing/2014/main" id="{A107869C-860B-630C-A08C-11DD2DE6CC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CA6EF3-3D1F-6E06-1AD6-9A09F11AF85C}"/>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6" name="Footer Placeholder 5">
            <a:extLst>
              <a:ext uri="{FF2B5EF4-FFF2-40B4-BE49-F238E27FC236}">
                <a16:creationId xmlns:a16="http://schemas.microsoft.com/office/drawing/2014/main" id="{28857D49-F6D6-D61B-E5BA-E0404E30A71A}"/>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124F1FA3-1EF2-30CE-3547-BD46113FB238}"/>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2718551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6F79E-EE60-0B82-FC62-42113998B1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Picture Placeholder 2">
            <a:extLst>
              <a:ext uri="{FF2B5EF4-FFF2-40B4-BE49-F238E27FC236}">
                <a16:creationId xmlns:a16="http://schemas.microsoft.com/office/drawing/2014/main" id="{C87E4A43-AE31-14A1-7C44-EBEA2E76C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R"/>
          </a:p>
        </p:txBody>
      </p:sp>
      <p:sp>
        <p:nvSpPr>
          <p:cNvPr id="4" name="Text Placeholder 3">
            <a:extLst>
              <a:ext uri="{FF2B5EF4-FFF2-40B4-BE49-F238E27FC236}">
                <a16:creationId xmlns:a16="http://schemas.microsoft.com/office/drawing/2014/main" id="{90AF99CC-84A7-32AB-841B-3F960E336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F99BE8-2B7D-20EA-CEE4-27B3661040D6}"/>
              </a:ext>
            </a:extLst>
          </p:cNvPr>
          <p:cNvSpPr>
            <a:spLocks noGrp="1"/>
          </p:cNvSpPr>
          <p:nvPr>
            <p:ph type="dt" sz="half" idx="10"/>
          </p:nvPr>
        </p:nvSpPr>
        <p:spPr/>
        <p:txBody>
          <a:bodyPr/>
          <a:lstStyle/>
          <a:p>
            <a:fld id="{25C00D34-FA97-1949-96C9-4EE43A10E1C0}" type="datetimeFigureOut">
              <a:rPr lang="en-FR" smtClean="0"/>
              <a:t>24/10/2024</a:t>
            </a:fld>
            <a:endParaRPr lang="en-FR"/>
          </a:p>
        </p:txBody>
      </p:sp>
      <p:sp>
        <p:nvSpPr>
          <p:cNvPr id="6" name="Footer Placeholder 5">
            <a:extLst>
              <a:ext uri="{FF2B5EF4-FFF2-40B4-BE49-F238E27FC236}">
                <a16:creationId xmlns:a16="http://schemas.microsoft.com/office/drawing/2014/main" id="{C81058FE-752C-8C27-E31E-0A21B4CF9C80}"/>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328609B5-81C0-D133-47E4-9515EBCF3B01}"/>
              </a:ext>
            </a:extLst>
          </p:cNvPr>
          <p:cNvSpPr>
            <a:spLocks noGrp="1"/>
          </p:cNvSpPr>
          <p:nvPr>
            <p:ph type="sldNum" sz="quarter" idx="12"/>
          </p:nvPr>
        </p:nvSpPr>
        <p:spPr/>
        <p:txBody>
          <a:bodyPr/>
          <a:lstStyle/>
          <a:p>
            <a:fld id="{C73BE2DF-1BBA-A142-B580-56FEF3FC31A3}" type="slidenum">
              <a:rPr lang="en-FR" smtClean="0"/>
              <a:t>‹#›</a:t>
            </a:fld>
            <a:endParaRPr lang="en-FR"/>
          </a:p>
        </p:txBody>
      </p:sp>
    </p:spTree>
    <p:extLst>
      <p:ext uri="{BB962C8B-B14F-4D97-AF65-F5344CB8AC3E}">
        <p14:creationId xmlns:p14="http://schemas.microsoft.com/office/powerpoint/2010/main" val="2993757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569A2-0CCC-D1F5-F3E0-9C351CEF0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R"/>
          </a:p>
        </p:txBody>
      </p:sp>
      <p:sp>
        <p:nvSpPr>
          <p:cNvPr id="3" name="Text Placeholder 2">
            <a:extLst>
              <a:ext uri="{FF2B5EF4-FFF2-40B4-BE49-F238E27FC236}">
                <a16:creationId xmlns:a16="http://schemas.microsoft.com/office/drawing/2014/main" id="{9429DB39-2CA5-FCDF-DB19-41B84D0E4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BCFC6FA7-722A-B67D-0C80-672AF70396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C00D34-FA97-1949-96C9-4EE43A10E1C0}" type="datetimeFigureOut">
              <a:rPr lang="en-FR" smtClean="0"/>
              <a:t>24/10/2024</a:t>
            </a:fld>
            <a:endParaRPr lang="en-FR"/>
          </a:p>
        </p:txBody>
      </p:sp>
      <p:sp>
        <p:nvSpPr>
          <p:cNvPr id="5" name="Footer Placeholder 4">
            <a:extLst>
              <a:ext uri="{FF2B5EF4-FFF2-40B4-BE49-F238E27FC236}">
                <a16:creationId xmlns:a16="http://schemas.microsoft.com/office/drawing/2014/main" id="{CEF4E177-901E-D9AF-42AD-79EAB901F7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FR"/>
          </a:p>
        </p:txBody>
      </p:sp>
      <p:sp>
        <p:nvSpPr>
          <p:cNvPr id="6" name="Slide Number Placeholder 5">
            <a:extLst>
              <a:ext uri="{FF2B5EF4-FFF2-40B4-BE49-F238E27FC236}">
                <a16:creationId xmlns:a16="http://schemas.microsoft.com/office/drawing/2014/main" id="{0DE33DD4-11CF-DFB8-E2AE-4B4EEC4896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3BE2DF-1BBA-A142-B580-56FEF3FC31A3}" type="slidenum">
              <a:rPr lang="en-FR" smtClean="0"/>
              <a:t>‹#›</a:t>
            </a:fld>
            <a:endParaRPr lang="en-FR"/>
          </a:p>
        </p:txBody>
      </p:sp>
    </p:spTree>
    <p:extLst>
      <p:ext uri="{BB962C8B-B14F-4D97-AF65-F5344CB8AC3E}">
        <p14:creationId xmlns:p14="http://schemas.microsoft.com/office/powerpoint/2010/main" val="282576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3081" name="Group 3080">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3082" name="Freeform: Shape 3081">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3" name="Freeform: Shape 3082">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84" name="Freeform: Shape 3083">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85" name="Freeform: Shape 3084">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86" name="Freeform: Shape 3085">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3074" name="Picture 2" descr="Maîtrisez les bases de données NoSQL ...">
            <a:extLst>
              <a:ext uri="{FF2B5EF4-FFF2-40B4-BE49-F238E27FC236}">
                <a16:creationId xmlns:a16="http://schemas.microsoft.com/office/drawing/2014/main" id="{115B6E44-75BB-CD82-A172-DA73EB055C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10938" y="1408594"/>
            <a:ext cx="7560860" cy="39384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77D15-DB02-D77C-5945-E5D8629B3488}"/>
              </a:ext>
            </a:extLst>
          </p:cNvPr>
          <p:cNvSpPr txBox="1"/>
          <p:nvPr/>
        </p:nvSpPr>
        <p:spPr>
          <a:xfrm>
            <a:off x="7971364" y="5465166"/>
            <a:ext cx="4381684" cy="1477328"/>
          </a:xfrm>
          <a:prstGeom prst="rect">
            <a:avLst/>
          </a:prstGeom>
          <a:noFill/>
        </p:spPr>
        <p:txBody>
          <a:bodyPr wrap="square" rtlCol="0">
            <a:spAutoFit/>
          </a:bodyPr>
          <a:lstStyle/>
          <a:p>
            <a:pPr algn="ctr" rtl="0" fontAlgn="base"/>
            <a:r>
              <a:rPr lang="en-FR" b="1" dirty="0"/>
              <a:t>By:- </a:t>
            </a:r>
            <a:r>
              <a:rPr lang="fr-FR" sz="1800" b="0" i="0" dirty="0">
                <a:solidFill>
                  <a:srgbClr val="000000"/>
                </a:solidFill>
                <a:effectLst/>
                <a:latin typeface="Times New Roman" panose="02020603050405020304" pitchFamily="18" charset="0"/>
              </a:rPr>
              <a:t>MAKOUNDOU Paule-</a:t>
            </a:r>
            <a:r>
              <a:rPr lang="fr-FR" sz="1800" b="0" i="0" dirty="0" err="1">
                <a:solidFill>
                  <a:srgbClr val="000000"/>
                </a:solidFill>
                <a:effectLst/>
                <a:latin typeface="Times New Roman" panose="02020603050405020304" pitchFamily="18" charset="0"/>
              </a:rPr>
              <a:t>Theodora</a:t>
            </a:r>
            <a:r>
              <a:rPr lang="fr-FR" sz="1800" b="0" i="0" dirty="0">
                <a:solidFill>
                  <a:srgbClr val="000000"/>
                </a:solidFill>
                <a:effectLst/>
                <a:latin typeface="Times New Roman" panose="02020603050405020304" pitchFamily="18" charset="0"/>
              </a:rPr>
              <a:t> </a:t>
            </a:r>
            <a:endParaRPr lang="fr-FR" b="0" i="0" dirty="0">
              <a:solidFill>
                <a:srgbClr val="000000"/>
              </a:solidFill>
              <a:effectLst/>
              <a:latin typeface="Segoe UI" panose="020B0502040204020203" pitchFamily="34" charset="0"/>
            </a:endParaRPr>
          </a:p>
          <a:p>
            <a:pPr algn="ctr" rtl="0" fontAlgn="base"/>
            <a:r>
              <a:rPr lang="fr-FR" sz="1800" b="0" i="0" dirty="0">
                <a:solidFill>
                  <a:srgbClr val="000000"/>
                </a:solidFill>
                <a:effectLst/>
                <a:latin typeface="Times New Roman" panose="02020603050405020304" pitchFamily="18" charset="0"/>
              </a:rPr>
              <a:t>DE TROGOFF Guilhem </a:t>
            </a:r>
            <a:endParaRPr lang="fr-FR" b="0" i="0" dirty="0">
              <a:solidFill>
                <a:srgbClr val="000000"/>
              </a:solidFill>
              <a:effectLst/>
              <a:latin typeface="Segoe UI" panose="020B0502040204020203" pitchFamily="34" charset="0"/>
            </a:endParaRPr>
          </a:p>
          <a:p>
            <a:pPr algn="ctr" rtl="0" fontAlgn="base"/>
            <a:r>
              <a:rPr lang="fr-FR" sz="1800" b="0" i="0" dirty="0">
                <a:solidFill>
                  <a:srgbClr val="000000"/>
                </a:solidFill>
                <a:effectLst/>
                <a:latin typeface="Times New Roman" panose="02020603050405020304" pitchFamily="18" charset="0"/>
              </a:rPr>
              <a:t>SHARMA Karan </a:t>
            </a:r>
            <a:endParaRPr lang="fr-FR" b="0" i="0" dirty="0">
              <a:solidFill>
                <a:srgbClr val="000000"/>
              </a:solidFill>
              <a:effectLst/>
              <a:latin typeface="Segoe UI" panose="020B0502040204020203" pitchFamily="34" charset="0"/>
            </a:endParaRPr>
          </a:p>
          <a:p>
            <a:pPr algn="ctr" rtl="0" fontAlgn="base"/>
            <a:r>
              <a:rPr lang="fr-FR" sz="1800" b="0" i="0" dirty="0">
                <a:solidFill>
                  <a:srgbClr val="000000"/>
                </a:solidFill>
                <a:effectLst/>
                <a:latin typeface="Times New Roman" panose="02020603050405020304" pitchFamily="18" charset="0"/>
              </a:rPr>
              <a:t>LEDROLE Pierre </a:t>
            </a:r>
            <a:endParaRPr lang="fr-FR" b="0" i="0" dirty="0">
              <a:solidFill>
                <a:srgbClr val="000000"/>
              </a:solidFill>
              <a:effectLst/>
              <a:latin typeface="Segoe UI" panose="020B0502040204020203" pitchFamily="34" charset="0"/>
            </a:endParaRPr>
          </a:p>
          <a:p>
            <a:r>
              <a:rPr lang="en-FR" dirty="0"/>
              <a:t> </a:t>
            </a:r>
          </a:p>
        </p:txBody>
      </p:sp>
    </p:spTree>
    <p:extLst>
      <p:ext uri="{BB962C8B-B14F-4D97-AF65-F5344CB8AC3E}">
        <p14:creationId xmlns:p14="http://schemas.microsoft.com/office/powerpoint/2010/main" val="1653552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0ACB8-7CCB-7E1B-FADF-4118C5E03EC7}"/>
              </a:ext>
            </a:extLst>
          </p:cNvPr>
          <p:cNvSpPr>
            <a:spLocks noGrp="1"/>
          </p:cNvSpPr>
          <p:nvPr>
            <p:ph type="title"/>
          </p:nvPr>
        </p:nvSpPr>
        <p:spPr>
          <a:xfrm>
            <a:off x="1136397" y="502021"/>
            <a:ext cx="4959603" cy="1642969"/>
          </a:xfrm>
        </p:spPr>
        <p:txBody>
          <a:bodyPr anchor="b">
            <a:normAutofit/>
          </a:bodyPr>
          <a:lstStyle/>
          <a:p>
            <a:r>
              <a:rPr lang="en-US" sz="2800" b="1" i="0">
                <a:effectLst/>
                <a:latin typeface="Aptos" panose="020B0004020202020204" pitchFamily="34" charset="0"/>
              </a:rPr>
              <a:t>Indexing in Elasticsearch and its code implementation</a:t>
            </a:r>
            <a:r>
              <a:rPr lang="en-US" sz="2800" b="0" i="0">
                <a:effectLst/>
                <a:latin typeface="Aptos" panose="020B0004020202020204" pitchFamily="34" charset="0"/>
              </a:rPr>
              <a:t> </a:t>
            </a:r>
            <a:br>
              <a:rPr lang="en-US" sz="2800" b="0" i="0">
                <a:effectLst/>
                <a:latin typeface="Aptos" panose="020B0004020202020204" pitchFamily="34" charset="0"/>
              </a:rPr>
            </a:br>
            <a:endParaRPr lang="en-FR" sz="2800"/>
          </a:p>
        </p:txBody>
      </p:sp>
      <p:sp>
        <p:nvSpPr>
          <p:cNvPr id="3" name="Content Placeholder 2">
            <a:extLst>
              <a:ext uri="{FF2B5EF4-FFF2-40B4-BE49-F238E27FC236}">
                <a16:creationId xmlns:a16="http://schemas.microsoft.com/office/drawing/2014/main" id="{A1FA4EBB-2E2C-A9CD-6B22-1988783C4DD6}"/>
              </a:ext>
            </a:extLst>
          </p:cNvPr>
          <p:cNvSpPr>
            <a:spLocks noGrp="1"/>
          </p:cNvSpPr>
          <p:nvPr>
            <p:ph idx="1"/>
          </p:nvPr>
        </p:nvSpPr>
        <p:spPr>
          <a:xfrm>
            <a:off x="1136397" y="2418408"/>
            <a:ext cx="4959603" cy="3522569"/>
          </a:xfrm>
        </p:spPr>
        <p:txBody>
          <a:bodyPr anchor="t">
            <a:normAutofit/>
          </a:bodyPr>
          <a:lstStyle/>
          <a:p>
            <a:pPr rtl="0" fontAlgn="base"/>
            <a:r>
              <a:rPr lang="en-US" sz="1400" b="0" i="0">
                <a:effectLst/>
                <a:latin typeface="Aptos" panose="020B0004020202020204" pitchFamily="34" charset="0"/>
              </a:rPr>
              <a:t>Indexing in Elasticsearch is essentially the process of storing and organizing data so that it can be efficiently searched and retrieved. When we index a document, we add it to an </a:t>
            </a:r>
            <a:r>
              <a:rPr lang="en-US" sz="1400" b="1" i="0">
                <a:effectLst/>
                <a:latin typeface="Aptos" panose="020B0004020202020204" pitchFamily="34" charset="0"/>
              </a:rPr>
              <a:t>index </a:t>
            </a:r>
            <a:r>
              <a:rPr lang="en-US" sz="1400" b="0" i="0">
                <a:effectLst/>
                <a:latin typeface="Aptos" panose="020B0004020202020204" pitchFamily="34" charset="0"/>
              </a:rPr>
              <a:t>(like a table in SQL) where it becomes searchable. </a:t>
            </a:r>
          </a:p>
          <a:p>
            <a:pPr rtl="0" fontAlgn="base">
              <a:buFont typeface="Arial" panose="020B0604020202020204" pitchFamily="34" charset="0"/>
              <a:buChar char="•"/>
            </a:pPr>
            <a:r>
              <a:rPr lang="en-US" sz="1400" b="1" i="0">
                <a:effectLst/>
                <a:latin typeface="Aptos" panose="020B0004020202020204" pitchFamily="34" charset="0"/>
              </a:rPr>
              <a:t>Index</a:t>
            </a:r>
            <a:r>
              <a:rPr lang="en-US" sz="1400" b="0" i="0">
                <a:effectLst/>
                <a:latin typeface="Aptos" panose="020B0004020202020204" pitchFamily="34" charset="0"/>
              </a:rPr>
              <a:t>: A collection of documents (like a table in SQL). </a:t>
            </a:r>
          </a:p>
          <a:p>
            <a:pPr rtl="0" fontAlgn="base">
              <a:buFont typeface="Arial" panose="020B0604020202020204" pitchFamily="34" charset="0"/>
              <a:buChar char="•"/>
            </a:pPr>
            <a:r>
              <a:rPr lang="en-US" sz="1400" b="1" i="0">
                <a:effectLst/>
                <a:latin typeface="Aptos" panose="020B0004020202020204" pitchFamily="34" charset="0"/>
              </a:rPr>
              <a:t>Document</a:t>
            </a:r>
            <a:r>
              <a:rPr lang="en-US" sz="1400" b="0" i="0">
                <a:effectLst/>
                <a:latin typeface="Aptos" panose="020B0004020202020204" pitchFamily="34" charset="0"/>
              </a:rPr>
              <a:t>: The basic unit of information (like a row in SQL) containing various fields (key-value pairs). </a:t>
            </a:r>
          </a:p>
          <a:p>
            <a:pPr rtl="0" fontAlgn="base">
              <a:buFont typeface="Arial" panose="020B0604020202020204" pitchFamily="34" charset="0"/>
              <a:buChar char="•"/>
            </a:pPr>
            <a:r>
              <a:rPr lang="en-US" sz="1400" b="1" i="0">
                <a:effectLst/>
                <a:latin typeface="Aptos" panose="020B0004020202020204" pitchFamily="34" charset="0"/>
              </a:rPr>
              <a:t>Field</a:t>
            </a:r>
            <a:r>
              <a:rPr lang="en-US" sz="1400" b="0" i="0">
                <a:effectLst/>
                <a:latin typeface="Aptos" panose="020B0004020202020204" pitchFamily="34" charset="0"/>
              </a:rPr>
              <a:t>: Each key-value pair in a document (like columns in SQL). </a:t>
            </a:r>
          </a:p>
          <a:p>
            <a:pPr rtl="0" fontAlgn="base">
              <a:buFont typeface="Arial" panose="020B0604020202020204" pitchFamily="34" charset="0"/>
              <a:buChar char="•"/>
            </a:pPr>
            <a:r>
              <a:rPr lang="en-US" sz="1400" b="1" i="0">
                <a:effectLst/>
                <a:latin typeface="Aptos" panose="020B0004020202020204" pitchFamily="34" charset="0"/>
              </a:rPr>
              <a:t>Shards</a:t>
            </a:r>
            <a:r>
              <a:rPr lang="en-US" sz="1400" b="0" i="0">
                <a:effectLst/>
                <a:latin typeface="Aptos" panose="020B0004020202020204" pitchFamily="34" charset="0"/>
              </a:rPr>
              <a:t>: Indexes are split into smaller units called shards, which allow Elasticsearch to distribute data across multiple nodes for scalability and performance. </a:t>
            </a:r>
          </a:p>
          <a:p>
            <a:endParaRPr lang="en-FR" sz="1400"/>
          </a:p>
        </p:txBody>
      </p:sp>
      <p:pic>
        <p:nvPicPr>
          <p:cNvPr id="1026" name="Picture 2" descr="A visual representation of the indexing process in Elasticsearch. Depict an Elasticsearch server in the background connected to multiple nodes with shards. Show a JSON document being indexed into an Elasticsearch index, represented as a database-like structure with multiple documents inside. Each document should have fields like 'name', 'age', and 'email'. Include arrows to show the flow of data from the JSON document into the index, and from the index into searchable nodes. Use labels for 'Index', 'Shards', 'Documents', and 'Nodes'. The overall style should be technical and modern, with a clear, educational layout.">
            <a:extLst>
              <a:ext uri="{FF2B5EF4-FFF2-40B4-BE49-F238E27FC236}">
                <a16:creationId xmlns:a16="http://schemas.microsoft.com/office/drawing/2014/main" id="{9785571D-84AA-FC2D-7AF9-8254276D16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621610"/>
            <a:ext cx="5201023" cy="5201023"/>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11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9B4A5-330F-E996-593A-F4EB5A07BAE2}"/>
              </a:ext>
            </a:extLst>
          </p:cNvPr>
          <p:cNvSpPr>
            <a:spLocks noGrp="1"/>
          </p:cNvSpPr>
          <p:nvPr>
            <p:ph type="title"/>
          </p:nvPr>
        </p:nvSpPr>
        <p:spPr>
          <a:xfrm>
            <a:off x="1136397" y="502021"/>
            <a:ext cx="4959603" cy="1642969"/>
          </a:xfrm>
        </p:spPr>
        <p:txBody>
          <a:bodyPr anchor="b">
            <a:normAutofit/>
          </a:bodyPr>
          <a:lstStyle/>
          <a:p>
            <a:r>
              <a:rPr lang="en-US" sz="3700" b="0" i="0">
                <a:effectLst/>
                <a:latin typeface="Aptos" panose="020B0004020202020204" pitchFamily="34" charset="0"/>
              </a:rPr>
              <a:t>The Indexing Process: </a:t>
            </a:r>
            <a:br>
              <a:rPr lang="en-US" sz="3700" b="0" i="0">
                <a:effectLst/>
                <a:latin typeface="Aptos" panose="020B0004020202020204" pitchFamily="34" charset="0"/>
              </a:rPr>
            </a:br>
            <a:endParaRPr lang="en-FR" sz="3700"/>
          </a:p>
        </p:txBody>
      </p:sp>
      <p:sp>
        <p:nvSpPr>
          <p:cNvPr id="3" name="Content Placeholder 2">
            <a:extLst>
              <a:ext uri="{FF2B5EF4-FFF2-40B4-BE49-F238E27FC236}">
                <a16:creationId xmlns:a16="http://schemas.microsoft.com/office/drawing/2014/main" id="{8C42F81F-8434-16EA-E56D-3853B08A79F5}"/>
              </a:ext>
            </a:extLst>
          </p:cNvPr>
          <p:cNvSpPr>
            <a:spLocks noGrp="1"/>
          </p:cNvSpPr>
          <p:nvPr>
            <p:ph idx="1"/>
          </p:nvPr>
        </p:nvSpPr>
        <p:spPr>
          <a:xfrm>
            <a:off x="1136397" y="2418408"/>
            <a:ext cx="4959603" cy="3522569"/>
          </a:xfrm>
        </p:spPr>
        <p:txBody>
          <a:bodyPr anchor="t">
            <a:normAutofit/>
          </a:bodyPr>
          <a:lstStyle/>
          <a:p>
            <a:pPr rtl="0" fontAlgn="base">
              <a:buFont typeface="+mj-lt"/>
              <a:buAutoNum type="arabicPeriod"/>
            </a:pPr>
            <a:r>
              <a:rPr lang="en-US" sz="1900" b="1" i="0" dirty="0">
                <a:effectLst/>
                <a:latin typeface="Aptos" panose="020B0004020202020204" pitchFamily="34" charset="0"/>
              </a:rPr>
              <a:t>Parsing</a:t>
            </a:r>
            <a:r>
              <a:rPr lang="en-US" sz="1900" b="0" i="0" dirty="0">
                <a:effectLst/>
                <a:latin typeface="Aptos" panose="020B0004020202020204" pitchFamily="34" charset="0"/>
              </a:rPr>
              <a:t>: Elasticsearch breaks down a document into its individual fields during indexing. </a:t>
            </a:r>
          </a:p>
          <a:p>
            <a:pPr rtl="0" fontAlgn="base">
              <a:buFont typeface="+mj-lt"/>
              <a:buAutoNum type="arabicPeriod" startAt="2"/>
            </a:pPr>
            <a:r>
              <a:rPr lang="en-US" sz="1900" b="1" i="0" dirty="0">
                <a:effectLst/>
                <a:latin typeface="Aptos" panose="020B0004020202020204" pitchFamily="34" charset="0"/>
              </a:rPr>
              <a:t>Mapping</a:t>
            </a:r>
            <a:r>
              <a:rPr lang="en-US" sz="1900" b="0" i="0" dirty="0">
                <a:effectLst/>
                <a:latin typeface="Aptos" panose="020B0004020202020204" pitchFamily="34" charset="0"/>
              </a:rPr>
              <a:t>: Elasticsearch automatically maps field types (or you can define your own mappings), telling Elasticsearch how to store and search the data. </a:t>
            </a:r>
          </a:p>
          <a:p>
            <a:pPr rtl="0" fontAlgn="base">
              <a:buFont typeface="+mj-lt"/>
              <a:buAutoNum type="arabicPeriod" startAt="3"/>
            </a:pPr>
            <a:r>
              <a:rPr lang="en-US" sz="1900" b="1" i="0" dirty="0">
                <a:effectLst/>
                <a:latin typeface="Aptos" panose="020B0004020202020204" pitchFamily="34" charset="0"/>
              </a:rPr>
              <a:t>Inverted Index</a:t>
            </a:r>
            <a:r>
              <a:rPr lang="en-US" sz="1900" b="0" i="0" dirty="0">
                <a:effectLst/>
                <a:latin typeface="Aptos" panose="020B0004020202020204" pitchFamily="34" charset="0"/>
              </a:rPr>
              <a:t>: For text fields, Elasticsearch creates an inverted index that allows for fast full-text search by mapping terms to the documents that contain them. </a:t>
            </a:r>
          </a:p>
          <a:p>
            <a:endParaRPr lang="en-FR" sz="1900" dirty="0"/>
          </a:p>
        </p:txBody>
      </p:sp>
      <p:pic>
        <p:nvPicPr>
          <p:cNvPr id="2050" name="Picture 2" descr="A clear visual representation of the Elasticsearch indexing process. Show a step-by-step flow where a JSON document gets indexed into an Elasticsearch index. Start with a JSON document being sent to Elasticsearch, followed by its processing into the index (a structured container for documents). Highlight how the document is split into shards, and each shard is distributed across multiple nodes. Show searchable fields like 'name', 'age', and 'email' inside each indexed document. Arrows should represent the flow of data through the indexing process, and include labels for each step: 'Document', 'Index', 'Shards', 'Nodes'. The design should be modern, simple, and educational.">
            <a:extLst>
              <a:ext uri="{FF2B5EF4-FFF2-40B4-BE49-F238E27FC236}">
                <a16:creationId xmlns:a16="http://schemas.microsoft.com/office/drawing/2014/main" id="{D52B9D05-0108-2807-4CB6-8E885EC22C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2442" y="621610"/>
            <a:ext cx="5201023" cy="5201023"/>
          </a:xfrm>
          <a:prstGeom prst="rect">
            <a:avLst/>
          </a:prstGeom>
          <a:noFill/>
          <a:extLst>
            <a:ext uri="{909E8E84-426E-40DD-AFC4-6F175D3DCCD1}">
              <a14:hiddenFill xmlns:a14="http://schemas.microsoft.com/office/drawing/2010/main">
                <a:solidFill>
                  <a:srgbClr val="FFFFFF"/>
                </a:solidFill>
              </a14:hiddenFill>
            </a:ext>
          </a:extLst>
        </p:spPr>
      </p:pic>
      <p:sp>
        <p:nvSpPr>
          <p:cNvPr id="2062" name="Rectangle 206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6644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45DE4-DCED-2914-EC83-5038330823A7}"/>
              </a:ext>
            </a:extLst>
          </p:cNvPr>
          <p:cNvSpPr>
            <a:spLocks noGrp="1"/>
          </p:cNvSpPr>
          <p:nvPr>
            <p:ph type="title"/>
          </p:nvPr>
        </p:nvSpPr>
        <p:spPr>
          <a:xfrm>
            <a:off x="8029293" y="806364"/>
            <a:ext cx="3354636" cy="2847413"/>
          </a:xfrm>
        </p:spPr>
        <p:txBody>
          <a:bodyPr vert="horz" lIns="91440" tIns="45720" rIns="91440" bIns="45720" rtlCol="0" anchor="b">
            <a:normAutofit/>
          </a:bodyPr>
          <a:lstStyle/>
          <a:p>
            <a:pPr fontAlgn="base"/>
            <a:r>
              <a:rPr lang="en-US" sz="4700" b="1" i="0" kern="1200">
                <a:solidFill>
                  <a:schemeClr val="tx1"/>
                </a:solidFill>
                <a:effectLst/>
                <a:latin typeface="+mj-lt"/>
                <a:ea typeface="+mj-ea"/>
                <a:cs typeface="+mj-cs"/>
              </a:rPr>
              <a:t>Code Example (Python)</a:t>
            </a:r>
            <a:r>
              <a:rPr lang="en-US" sz="4700" b="0" i="0" kern="1200">
                <a:solidFill>
                  <a:schemeClr val="tx1"/>
                </a:solidFill>
                <a:effectLst/>
                <a:latin typeface="+mj-lt"/>
                <a:ea typeface="+mj-ea"/>
                <a:cs typeface="+mj-cs"/>
              </a:rPr>
              <a:t>: </a:t>
            </a:r>
            <a:br>
              <a:rPr lang="en-US" sz="4700" b="0" i="0" kern="1200">
                <a:solidFill>
                  <a:schemeClr val="tx1"/>
                </a:solidFill>
                <a:effectLst/>
                <a:latin typeface="+mj-lt"/>
                <a:ea typeface="+mj-ea"/>
                <a:cs typeface="+mj-cs"/>
              </a:rPr>
            </a:br>
            <a:r>
              <a:rPr lang="en-US" sz="4700" b="0" i="0" kern="1200">
                <a:solidFill>
                  <a:schemeClr val="tx1"/>
                </a:solidFill>
                <a:effectLst/>
                <a:latin typeface="+mj-lt"/>
                <a:ea typeface="+mj-ea"/>
                <a:cs typeface="+mj-cs"/>
              </a:rPr>
              <a:t> </a:t>
            </a:r>
            <a:endParaRPr lang="en-US" sz="47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185AA54F-BA59-E203-D37C-8B3403BFF432}"/>
              </a:ext>
            </a:extLst>
          </p:cNvPr>
          <p:cNvSpPr>
            <a:spLocks noGrp="1"/>
          </p:cNvSpPr>
          <p:nvPr>
            <p:ph idx="1"/>
          </p:nvPr>
        </p:nvSpPr>
        <p:spPr>
          <a:xfrm>
            <a:off x="8029293" y="3703250"/>
            <a:ext cx="2435507" cy="1122750"/>
          </a:xfrm>
        </p:spPr>
        <p:txBody>
          <a:bodyPr vert="horz" lIns="91440" tIns="45720" rIns="91440" bIns="45720" rtlCol="0" anchor="t">
            <a:normAutofit/>
          </a:bodyPr>
          <a:lstStyle/>
          <a:p>
            <a:pPr marL="0" indent="0">
              <a:buNone/>
            </a:pPr>
            <a:r>
              <a:rPr lang="en-US" sz="2000" b="0" i="0" kern="1200">
                <a:solidFill>
                  <a:schemeClr val="tx1"/>
                </a:solidFill>
                <a:effectLst/>
                <a:latin typeface="+mn-lt"/>
                <a:ea typeface="+mn-ea"/>
                <a:cs typeface="+mn-cs"/>
              </a:rPr>
              <a:t>Indexing a document into Elasticsearch: </a:t>
            </a:r>
            <a:endParaRPr lang="en-US" sz="2000" kern="1200">
              <a:solidFill>
                <a:schemeClr val="tx1"/>
              </a:solidFill>
              <a:latin typeface="+mn-lt"/>
              <a:ea typeface="+mn-ea"/>
              <a:cs typeface="+mn-cs"/>
            </a:endParaRPr>
          </a:p>
        </p:txBody>
      </p:sp>
      <p:pic>
        <p:nvPicPr>
          <p:cNvPr id="5" name="Content Placeholder 4" descr="A screenshot of a computer code&#10;&#10;Description automatically generated">
            <a:extLst>
              <a:ext uri="{FF2B5EF4-FFF2-40B4-BE49-F238E27FC236}">
                <a16:creationId xmlns:a16="http://schemas.microsoft.com/office/drawing/2014/main" id="{560E8ABF-7E1A-46EC-1AD5-DFF5F06CE63B}"/>
              </a:ext>
            </a:extLst>
          </p:cNvPr>
          <p:cNvPicPr>
            <a:picLocks noChangeAspect="1"/>
          </p:cNvPicPr>
          <p:nvPr/>
        </p:nvPicPr>
        <p:blipFill>
          <a:blip r:embed="rId2"/>
          <a:stretch>
            <a:fillRect/>
          </a:stretch>
        </p:blipFill>
        <p:spPr>
          <a:xfrm>
            <a:off x="1296558" y="1437602"/>
            <a:ext cx="5604636" cy="3965278"/>
          </a:xfrm>
          <a:prstGeom prst="rect">
            <a:avLst/>
          </a:prstGeom>
        </p:spPr>
      </p:pic>
    </p:spTree>
    <p:extLst>
      <p:ext uri="{BB962C8B-B14F-4D97-AF65-F5344CB8AC3E}">
        <p14:creationId xmlns:p14="http://schemas.microsoft.com/office/powerpoint/2010/main" val="45920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C8BCB1-671C-E85F-7DD6-4320BA7DBA00}"/>
              </a:ext>
            </a:extLst>
          </p:cNvPr>
          <p:cNvSpPr>
            <a:spLocks noGrp="1"/>
          </p:cNvSpPr>
          <p:nvPr>
            <p:ph type="title"/>
          </p:nvPr>
        </p:nvSpPr>
        <p:spPr>
          <a:xfrm>
            <a:off x="826396" y="586855"/>
            <a:ext cx="4230100" cy="3387497"/>
          </a:xfrm>
        </p:spPr>
        <p:txBody>
          <a:bodyPr anchor="b">
            <a:normAutofit/>
          </a:bodyPr>
          <a:lstStyle/>
          <a:p>
            <a:pPr algn="r"/>
            <a:r>
              <a:rPr lang="en-GB" sz="4000" b="1">
                <a:solidFill>
                  <a:srgbClr val="FFFFFF"/>
                </a:solidFill>
              </a:rPr>
              <a:t>Similarities with SQL and Code Comparison</a:t>
            </a:r>
            <a:br>
              <a:rPr lang="en-GB" sz="4000" b="1">
                <a:solidFill>
                  <a:srgbClr val="FFFFFF"/>
                </a:solidFill>
              </a:rPr>
            </a:br>
            <a:endParaRPr lang="en-FR" sz="4000">
              <a:solidFill>
                <a:srgbClr val="FFFFFF"/>
              </a:solidFill>
            </a:endParaRPr>
          </a:p>
        </p:txBody>
      </p:sp>
      <p:sp>
        <p:nvSpPr>
          <p:cNvPr id="7" name="Content Placeholder 6">
            <a:extLst>
              <a:ext uri="{FF2B5EF4-FFF2-40B4-BE49-F238E27FC236}">
                <a16:creationId xmlns:a16="http://schemas.microsoft.com/office/drawing/2014/main" id="{8725A57B-86AC-DD87-A9DA-6E0D713195DA}"/>
              </a:ext>
            </a:extLst>
          </p:cNvPr>
          <p:cNvSpPr>
            <a:spLocks noGrp="1"/>
          </p:cNvSpPr>
          <p:nvPr>
            <p:ph idx="1"/>
          </p:nvPr>
        </p:nvSpPr>
        <p:spPr>
          <a:xfrm>
            <a:off x="6503158" y="649480"/>
            <a:ext cx="4862447" cy="5546047"/>
          </a:xfrm>
        </p:spPr>
        <p:txBody>
          <a:bodyPr anchor="ctr">
            <a:normAutofit/>
          </a:bodyPr>
          <a:lstStyle/>
          <a:p>
            <a:pPr marL="0" indent="0" rtl="0">
              <a:buNone/>
            </a:pPr>
            <a:r>
              <a:rPr lang="en-GB" sz="2000" b="1"/>
              <a:t>Similarities with SQL:</a:t>
            </a:r>
          </a:p>
          <a:p>
            <a:pPr rtl="0">
              <a:buFont typeface="Arial" panose="020B0604020202020204" pitchFamily="34" charset="0"/>
              <a:buChar char="•"/>
            </a:pPr>
            <a:r>
              <a:rPr lang="en-GB" sz="2000" b="1"/>
              <a:t>Indexes vs. Tables</a:t>
            </a:r>
            <a:r>
              <a:rPr lang="en-GB" sz="2000"/>
              <a:t>: In Elasticsearch, </a:t>
            </a:r>
            <a:r>
              <a:rPr lang="en-GB" sz="2000" b="1"/>
              <a:t>indexes</a:t>
            </a:r>
            <a:r>
              <a:rPr lang="en-GB" sz="2000"/>
              <a:t> are similar to </a:t>
            </a:r>
            <a:r>
              <a:rPr lang="en-GB" sz="2000" b="1"/>
              <a:t>tables</a:t>
            </a:r>
            <a:r>
              <a:rPr lang="en-GB" sz="2000"/>
              <a:t> in SQL. Both are used to store collections of documents (rows).</a:t>
            </a:r>
          </a:p>
          <a:p>
            <a:pPr rtl="0">
              <a:buFont typeface="Arial" panose="020B0604020202020204" pitchFamily="34" charset="0"/>
              <a:buChar char="•"/>
            </a:pPr>
            <a:r>
              <a:rPr lang="en-GB" sz="2000" b="1"/>
              <a:t>Documents vs. Rows</a:t>
            </a:r>
            <a:r>
              <a:rPr lang="en-GB" sz="2000"/>
              <a:t>: In Elasticsearch, a </a:t>
            </a:r>
            <a:r>
              <a:rPr lang="en-GB" sz="2000" b="1"/>
              <a:t>document</a:t>
            </a:r>
            <a:r>
              <a:rPr lang="en-GB" sz="2000"/>
              <a:t> is like a </a:t>
            </a:r>
            <a:r>
              <a:rPr lang="en-GB" sz="2000" b="1"/>
              <a:t>row</a:t>
            </a:r>
            <a:r>
              <a:rPr lang="en-GB" sz="2000"/>
              <a:t> in SQL.</a:t>
            </a:r>
          </a:p>
          <a:p>
            <a:pPr rtl="0">
              <a:buFont typeface="Arial" panose="020B0604020202020204" pitchFamily="34" charset="0"/>
              <a:buChar char="•"/>
            </a:pPr>
            <a:r>
              <a:rPr lang="en-GB" sz="2000" b="1"/>
              <a:t>Fields vs. Columns</a:t>
            </a:r>
            <a:r>
              <a:rPr lang="en-GB" sz="2000"/>
              <a:t>: Elasticsearch’s </a:t>
            </a:r>
            <a:r>
              <a:rPr lang="en-GB" sz="2000" b="1"/>
              <a:t>fields</a:t>
            </a:r>
            <a:r>
              <a:rPr lang="en-GB" sz="2000"/>
              <a:t> correspond to </a:t>
            </a:r>
            <a:r>
              <a:rPr lang="en-GB" sz="2000" b="1"/>
              <a:t>columns</a:t>
            </a:r>
            <a:r>
              <a:rPr lang="en-GB" sz="2000"/>
              <a:t> in SQL.</a:t>
            </a:r>
          </a:p>
          <a:p>
            <a:pPr rtl="0">
              <a:buFont typeface="Arial" panose="020B0604020202020204" pitchFamily="34" charset="0"/>
              <a:buChar char="•"/>
            </a:pPr>
            <a:r>
              <a:rPr lang="en-GB" sz="2000" b="1"/>
              <a:t>Queries</a:t>
            </a:r>
            <a:r>
              <a:rPr lang="en-GB" sz="2000"/>
              <a:t>: Both Elasticsearch and SQL allow filtering and searching based on conditions.</a:t>
            </a:r>
          </a:p>
          <a:p>
            <a:pPr rtl="0">
              <a:buFont typeface="Arial" panose="020B0604020202020204" pitchFamily="34" charset="0"/>
              <a:buChar char="•"/>
            </a:pPr>
            <a:r>
              <a:rPr lang="en-GB" sz="2000" b="1"/>
              <a:t>Aggregations</a:t>
            </a:r>
            <a:r>
              <a:rPr lang="en-GB" sz="2000"/>
              <a:t>: Elasticsearch </a:t>
            </a:r>
            <a:r>
              <a:rPr lang="en-GB" sz="2000" b="1"/>
              <a:t>aggregations</a:t>
            </a:r>
            <a:r>
              <a:rPr lang="en-GB" sz="2000"/>
              <a:t> are similar to </a:t>
            </a:r>
            <a:r>
              <a:rPr lang="en-GB" sz="2000" b="1"/>
              <a:t>SQL aggregate functions</a:t>
            </a:r>
            <a:r>
              <a:rPr lang="en-GB" sz="2000"/>
              <a:t> (e.g., COUNT, SUM, AVG).</a:t>
            </a:r>
          </a:p>
          <a:p>
            <a:endParaRPr lang="en-FR" sz="2000"/>
          </a:p>
        </p:txBody>
      </p:sp>
    </p:spTree>
    <p:extLst>
      <p:ext uri="{BB962C8B-B14F-4D97-AF65-F5344CB8AC3E}">
        <p14:creationId xmlns:p14="http://schemas.microsoft.com/office/powerpoint/2010/main" val="2656729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B0556D-AEE8-D39B-1147-4AF566E85440}"/>
              </a:ext>
            </a:extLst>
          </p:cNvPr>
          <p:cNvSpPr>
            <a:spLocks noGrp="1"/>
          </p:cNvSpPr>
          <p:nvPr>
            <p:ph type="title"/>
          </p:nvPr>
        </p:nvSpPr>
        <p:spPr>
          <a:xfrm>
            <a:off x="1371597" y="348865"/>
            <a:ext cx="10044023" cy="877729"/>
          </a:xfrm>
        </p:spPr>
        <p:txBody>
          <a:bodyPr anchor="ctr">
            <a:normAutofit/>
          </a:bodyPr>
          <a:lstStyle/>
          <a:p>
            <a:r>
              <a:rPr lang="en-GB" sz="4000" b="1">
                <a:solidFill>
                  <a:srgbClr val="FFFFFF"/>
                </a:solidFill>
              </a:rPr>
              <a:t>Key Differences:</a:t>
            </a:r>
            <a:endParaRPr lang="en-FR" sz="4000">
              <a:solidFill>
                <a:srgbClr val="FFFFFF"/>
              </a:solidFill>
            </a:endParaRPr>
          </a:p>
        </p:txBody>
      </p:sp>
      <p:graphicFrame>
        <p:nvGraphicFramePr>
          <p:cNvPr id="5" name="Content Placeholder 2">
            <a:extLst>
              <a:ext uri="{FF2B5EF4-FFF2-40B4-BE49-F238E27FC236}">
                <a16:creationId xmlns:a16="http://schemas.microsoft.com/office/drawing/2014/main" id="{FB48197A-724C-C78C-EE85-C8B10CF0D98D}"/>
              </a:ext>
            </a:extLst>
          </p:cNvPr>
          <p:cNvGraphicFramePr>
            <a:graphicFrameLocks noGrp="1"/>
          </p:cNvGraphicFramePr>
          <p:nvPr>
            <p:ph idx="1"/>
            <p:extLst>
              <p:ext uri="{D42A27DB-BD31-4B8C-83A1-F6EECF244321}">
                <p14:modId xmlns:p14="http://schemas.microsoft.com/office/powerpoint/2010/main" val="23577250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3732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D0A7D-E8A0-F8D7-194E-BBDF5957C3F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2600" b="1" dirty="0"/>
              <a:t>Code Comparison (Examples):</a:t>
            </a:r>
            <a:br>
              <a:rPr lang="en-US" sz="2600" b="1" dirty="0"/>
            </a:br>
            <a:r>
              <a:rPr lang="en-US" sz="2600" dirty="0"/>
              <a:t>Insert a row:</a:t>
            </a:r>
            <a:br>
              <a:rPr lang="en-US" sz="2600" dirty="0"/>
            </a:br>
            <a:endParaRPr lang="en-US" sz="26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a:extLst>
              <a:ext uri="{FF2B5EF4-FFF2-40B4-BE49-F238E27FC236}">
                <a16:creationId xmlns:a16="http://schemas.microsoft.com/office/drawing/2014/main" id="{091C3B85-C64C-AAC4-963D-1D45BCDDCD2D}"/>
              </a:ext>
            </a:extLst>
          </p:cNvPr>
          <p:cNvPicPr>
            <a:picLocks noChangeAspect="1"/>
          </p:cNvPicPr>
          <p:nvPr/>
        </p:nvPicPr>
        <p:blipFill>
          <a:blip r:embed="rId2"/>
          <a:stretch>
            <a:fillRect/>
          </a:stretch>
        </p:blipFill>
        <p:spPr>
          <a:xfrm>
            <a:off x="623231" y="2642616"/>
            <a:ext cx="5008034" cy="3605784"/>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C6568B21-0D8A-B142-3DFE-4CEE6FB17296}"/>
              </a:ext>
            </a:extLst>
          </p:cNvPr>
          <p:cNvPicPr>
            <a:picLocks noGrp="1" noChangeAspect="1"/>
          </p:cNvPicPr>
          <p:nvPr>
            <p:ph idx="1"/>
          </p:nvPr>
        </p:nvPicPr>
        <p:blipFill>
          <a:blip r:embed="rId3"/>
          <a:stretch>
            <a:fillRect/>
          </a:stretch>
        </p:blipFill>
        <p:spPr>
          <a:xfrm>
            <a:off x="6254496" y="3561238"/>
            <a:ext cx="5614416" cy="1768540"/>
          </a:xfrm>
          <a:prstGeom prst="rect">
            <a:avLst/>
          </a:prstGeom>
        </p:spPr>
      </p:pic>
    </p:spTree>
    <p:extLst>
      <p:ext uri="{BB962C8B-B14F-4D97-AF65-F5344CB8AC3E}">
        <p14:creationId xmlns:p14="http://schemas.microsoft.com/office/powerpoint/2010/main" val="649996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163057-4035-2683-3A85-1DE3E9EA9283}"/>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a:latin typeface="+mj-lt"/>
                <a:ea typeface="+mj-ea"/>
                <a:cs typeface="+mj-cs"/>
              </a:rPr>
              <a:t>Query with conditions: </a:t>
            </a:r>
          </a:p>
        </p:txBody>
      </p:sp>
      <p:sp>
        <p:nvSpPr>
          <p:cNvPr id="2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a:extLst>
              <a:ext uri="{FF2B5EF4-FFF2-40B4-BE49-F238E27FC236}">
                <a16:creationId xmlns:a16="http://schemas.microsoft.com/office/drawing/2014/main" id="{CDBC38D1-DF84-9EAD-AA6B-536B848B1A90}"/>
              </a:ext>
            </a:extLst>
          </p:cNvPr>
          <p:cNvPicPr>
            <a:picLocks noChangeAspect="1"/>
          </p:cNvPicPr>
          <p:nvPr/>
        </p:nvPicPr>
        <p:blipFill>
          <a:blip r:embed="rId2"/>
          <a:stretch>
            <a:fillRect/>
          </a:stretch>
        </p:blipFill>
        <p:spPr>
          <a:xfrm>
            <a:off x="320040" y="3006814"/>
            <a:ext cx="5614416" cy="287738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2A7DA59-FE71-D672-5516-FAEA06E906D3}"/>
              </a:ext>
            </a:extLst>
          </p:cNvPr>
          <p:cNvPicPr>
            <a:picLocks noChangeAspect="1"/>
          </p:cNvPicPr>
          <p:nvPr/>
        </p:nvPicPr>
        <p:blipFill>
          <a:blip r:embed="rId3"/>
          <a:stretch>
            <a:fillRect/>
          </a:stretch>
        </p:blipFill>
        <p:spPr>
          <a:xfrm>
            <a:off x="6254496" y="3841958"/>
            <a:ext cx="5614416" cy="1207099"/>
          </a:xfrm>
          <a:prstGeom prst="rect">
            <a:avLst/>
          </a:prstGeom>
        </p:spPr>
      </p:pic>
    </p:spTree>
    <p:extLst>
      <p:ext uri="{BB962C8B-B14F-4D97-AF65-F5344CB8AC3E}">
        <p14:creationId xmlns:p14="http://schemas.microsoft.com/office/powerpoint/2010/main" val="2647139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9E92F83-4466-3A1C-11D0-6A11236913E3}"/>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100">
                <a:latin typeface="+mj-lt"/>
                <a:ea typeface="+mj-ea"/>
                <a:cs typeface="+mj-cs"/>
              </a:rPr>
              <a:t>Aggregate (COUNT) and group by:</a:t>
            </a:r>
          </a:p>
        </p:txBody>
      </p:sp>
      <p:sp>
        <p:nvSpPr>
          <p:cNvPr id="2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a:extLst>
              <a:ext uri="{FF2B5EF4-FFF2-40B4-BE49-F238E27FC236}">
                <a16:creationId xmlns:a16="http://schemas.microsoft.com/office/drawing/2014/main" id="{8BF7480D-6742-9352-FDD2-364F04FA25B7}"/>
              </a:ext>
            </a:extLst>
          </p:cNvPr>
          <p:cNvPicPr>
            <a:picLocks noChangeAspect="1"/>
          </p:cNvPicPr>
          <p:nvPr/>
        </p:nvPicPr>
        <p:blipFill>
          <a:blip r:embed="rId2"/>
          <a:stretch>
            <a:fillRect/>
          </a:stretch>
        </p:blipFill>
        <p:spPr>
          <a:xfrm>
            <a:off x="320040" y="3287535"/>
            <a:ext cx="5614416" cy="2315946"/>
          </a:xfrm>
          <a:prstGeom prst="rect">
            <a:avLst/>
          </a:prstGeom>
        </p:spPr>
      </p:pic>
      <p:pic>
        <p:nvPicPr>
          <p:cNvPr id="5" name="Picture 4" descr="A close-up of a computer code&#10;&#10;Description automatically generated">
            <a:extLst>
              <a:ext uri="{FF2B5EF4-FFF2-40B4-BE49-F238E27FC236}">
                <a16:creationId xmlns:a16="http://schemas.microsoft.com/office/drawing/2014/main" id="{E95CFD92-511A-A5D2-2F72-84531A7BD69B}"/>
              </a:ext>
            </a:extLst>
          </p:cNvPr>
          <p:cNvPicPr>
            <a:picLocks noChangeAspect="1"/>
          </p:cNvPicPr>
          <p:nvPr/>
        </p:nvPicPr>
        <p:blipFill>
          <a:blip r:embed="rId3"/>
          <a:stretch>
            <a:fillRect/>
          </a:stretch>
        </p:blipFill>
        <p:spPr>
          <a:xfrm>
            <a:off x="6254496" y="3778796"/>
            <a:ext cx="5614416" cy="1333423"/>
          </a:xfrm>
          <a:prstGeom prst="rect">
            <a:avLst/>
          </a:prstGeom>
        </p:spPr>
      </p:pic>
    </p:spTree>
    <p:extLst>
      <p:ext uri="{BB962C8B-B14F-4D97-AF65-F5344CB8AC3E}">
        <p14:creationId xmlns:p14="http://schemas.microsoft.com/office/powerpoint/2010/main" val="3514072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BC74F-54E8-486D-B46A-29576E37D086}"/>
              </a:ext>
            </a:extLst>
          </p:cNvPr>
          <p:cNvSpPr>
            <a:spLocks noGrp="1"/>
          </p:cNvSpPr>
          <p:nvPr>
            <p:ph type="title"/>
          </p:nvPr>
        </p:nvSpPr>
        <p:spPr>
          <a:xfrm>
            <a:off x="640080" y="325369"/>
            <a:ext cx="4368602" cy="1956841"/>
          </a:xfrm>
        </p:spPr>
        <p:txBody>
          <a:bodyPr anchor="b">
            <a:normAutofit/>
          </a:bodyPr>
          <a:lstStyle/>
          <a:p>
            <a:r>
              <a:rPr lang="en-GB" sz="5400" b="1"/>
              <a:t>Scalability</a:t>
            </a:r>
            <a:r>
              <a:rPr lang="en-GB" sz="5400"/>
              <a:t>:</a:t>
            </a:r>
            <a:endParaRPr lang="en-FR"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3BDD37-BA3B-104E-F9D3-82648BF39202}"/>
              </a:ext>
            </a:extLst>
          </p:cNvPr>
          <p:cNvSpPr>
            <a:spLocks noGrp="1"/>
          </p:cNvSpPr>
          <p:nvPr>
            <p:ph idx="1"/>
          </p:nvPr>
        </p:nvSpPr>
        <p:spPr>
          <a:xfrm>
            <a:off x="640080" y="2872899"/>
            <a:ext cx="4243589" cy="3320668"/>
          </a:xfrm>
        </p:spPr>
        <p:txBody>
          <a:bodyPr>
            <a:normAutofit/>
          </a:bodyPr>
          <a:lstStyle/>
          <a:p>
            <a:pPr marL="0" indent="0" rtl="0" fontAlgn="base">
              <a:buNone/>
            </a:pPr>
            <a:r>
              <a:rPr lang="en-US" sz="1500" b="0" i="0">
                <a:effectLst/>
                <a:latin typeface="Aptos" panose="020B0004020202020204" pitchFamily="34" charset="0"/>
              </a:rPr>
              <a:t>Elasticsearch is designed to be highly scalable. As your data grows, Elasticsearch can scale horizontally by adding more nodes to your cluster. Key features like </a:t>
            </a:r>
            <a:r>
              <a:rPr lang="en-US" sz="1500" b="1" i="0">
                <a:effectLst/>
                <a:latin typeface="Aptos" panose="020B0004020202020204" pitchFamily="34" charset="0"/>
              </a:rPr>
              <a:t>sharding </a:t>
            </a:r>
            <a:r>
              <a:rPr lang="en-US" sz="1500" b="0" i="0">
                <a:effectLst/>
                <a:latin typeface="Aptos" panose="020B0004020202020204" pitchFamily="34" charset="0"/>
              </a:rPr>
              <a:t>and </a:t>
            </a:r>
            <a:r>
              <a:rPr lang="en-US" sz="1500" b="1" i="0">
                <a:effectLst/>
                <a:latin typeface="Aptos" panose="020B0004020202020204" pitchFamily="34" charset="0"/>
              </a:rPr>
              <a:t>replication</a:t>
            </a:r>
            <a:r>
              <a:rPr lang="en-US" sz="1500" b="0" i="0">
                <a:effectLst/>
                <a:latin typeface="Aptos" panose="020B0004020202020204" pitchFamily="34" charset="0"/>
              </a:rPr>
              <a:t> make it resilient and able to handle large volumes of data efficiently. </a:t>
            </a:r>
          </a:p>
          <a:p>
            <a:pPr rtl="0" fontAlgn="base">
              <a:buFont typeface="Arial" panose="020B0604020202020204" pitchFamily="34" charset="0"/>
              <a:buChar char="•"/>
            </a:pPr>
            <a:r>
              <a:rPr lang="en-US" sz="1500" b="1" i="0">
                <a:effectLst/>
                <a:latin typeface="Aptos" panose="020B0004020202020204" pitchFamily="34" charset="0"/>
              </a:rPr>
              <a:t>Sharding</a:t>
            </a:r>
            <a:r>
              <a:rPr lang="en-US" sz="1500" b="0" i="0">
                <a:effectLst/>
                <a:latin typeface="Aptos" panose="020B0004020202020204" pitchFamily="34" charset="0"/>
              </a:rPr>
              <a:t>: Each index is divided into shards, which are distributed across multiple nodes. </a:t>
            </a:r>
          </a:p>
          <a:p>
            <a:pPr rtl="0" fontAlgn="base">
              <a:buFont typeface="Arial" panose="020B0604020202020204" pitchFamily="34" charset="0"/>
              <a:buChar char="•"/>
            </a:pPr>
            <a:r>
              <a:rPr lang="en-US" sz="1500" b="1" i="0">
                <a:effectLst/>
                <a:latin typeface="Aptos" panose="020B0004020202020204" pitchFamily="34" charset="0"/>
              </a:rPr>
              <a:t>Replication</a:t>
            </a:r>
            <a:r>
              <a:rPr lang="en-US" sz="1500" b="0" i="0">
                <a:effectLst/>
                <a:latin typeface="Aptos" panose="020B0004020202020204" pitchFamily="34" charset="0"/>
              </a:rPr>
              <a:t>: Shards are replicated to provide high availability. If a node goes down, Elasticsearch will use replica shards to ensure data availability. </a:t>
            </a:r>
          </a:p>
          <a:p>
            <a:pPr marL="0" indent="0" rtl="0" fontAlgn="base">
              <a:buNone/>
            </a:pPr>
            <a:endParaRPr lang="en-US" sz="1500" b="0" i="0">
              <a:effectLst/>
              <a:latin typeface="Aptos" panose="020B0004020202020204" pitchFamily="34" charset="0"/>
            </a:endParaRPr>
          </a:p>
        </p:txBody>
      </p:sp>
      <p:pic>
        <p:nvPicPr>
          <p:cNvPr id="5" name="Picture 4" descr="Hand with red strings">
            <a:extLst>
              <a:ext uri="{FF2B5EF4-FFF2-40B4-BE49-F238E27FC236}">
                <a16:creationId xmlns:a16="http://schemas.microsoft.com/office/drawing/2014/main" id="{B1FB28CB-FF92-3D8D-87BE-BDFF8248F58F}"/>
              </a:ext>
            </a:extLst>
          </p:cNvPr>
          <p:cNvPicPr>
            <a:picLocks noChangeAspect="1"/>
          </p:cNvPicPr>
          <p:nvPr/>
        </p:nvPicPr>
        <p:blipFill>
          <a:blip r:embed="rId2"/>
          <a:srcRect l="18517" r="1453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01842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05647-E203-453E-A8B1-597F951763B9}"/>
              </a:ext>
            </a:extLst>
          </p:cNvPr>
          <p:cNvSpPr>
            <a:spLocks noGrp="1"/>
          </p:cNvSpPr>
          <p:nvPr>
            <p:ph type="title"/>
          </p:nvPr>
        </p:nvSpPr>
        <p:spPr>
          <a:xfrm>
            <a:off x="1156851" y="637762"/>
            <a:ext cx="9888496" cy="900131"/>
          </a:xfrm>
        </p:spPr>
        <p:txBody>
          <a:bodyPr anchor="t">
            <a:normAutofit/>
          </a:bodyPr>
          <a:lstStyle/>
          <a:p>
            <a:r>
              <a:rPr lang="en-GB" sz="4000">
                <a:solidFill>
                  <a:schemeClr val="bg1"/>
                </a:solidFill>
              </a:rPr>
              <a:t>Flexibility </a:t>
            </a:r>
            <a:endParaRPr lang="en-FR"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12768B-EDA0-E964-BE22-4B9E55233453}"/>
              </a:ext>
            </a:extLst>
          </p:cNvPr>
          <p:cNvSpPr>
            <a:spLocks noGrp="1"/>
          </p:cNvSpPr>
          <p:nvPr>
            <p:ph idx="1"/>
          </p:nvPr>
        </p:nvSpPr>
        <p:spPr>
          <a:xfrm>
            <a:off x="1155548" y="2217343"/>
            <a:ext cx="9880893" cy="3959619"/>
          </a:xfrm>
        </p:spPr>
        <p:txBody>
          <a:bodyPr>
            <a:normAutofit/>
          </a:bodyPr>
          <a:lstStyle/>
          <a:p>
            <a:pPr marL="0" indent="0" rtl="0" fontAlgn="base">
              <a:buNone/>
            </a:pPr>
            <a:r>
              <a:rPr lang="en-US" sz="2200" b="0" i="0">
                <a:effectLst/>
                <a:latin typeface="Aptos" panose="020B0004020202020204" pitchFamily="34" charset="0"/>
              </a:rPr>
              <a:t>One of Elasticsearch's greatest strengths is its flexibility. It handles structured, semi-structured, and unstructured data seamlessly. You can store: </a:t>
            </a:r>
            <a:endParaRPr lang="en-US" sz="2200" b="0" i="0">
              <a:effectLst/>
              <a:latin typeface="Segoe UI" panose="020B0502040204020203" pitchFamily="34" charset="0"/>
            </a:endParaRPr>
          </a:p>
          <a:p>
            <a:pPr rtl="0" fontAlgn="base">
              <a:buFont typeface="Arial" panose="020B0604020202020204" pitchFamily="34" charset="0"/>
              <a:buChar char="•"/>
            </a:pPr>
            <a:r>
              <a:rPr lang="en-US" sz="2200" b="1" i="0">
                <a:effectLst/>
                <a:latin typeface="Aptos" panose="020B0004020202020204" pitchFamily="34" charset="0"/>
              </a:rPr>
              <a:t>Text</a:t>
            </a:r>
            <a:r>
              <a:rPr lang="en-US" sz="2200" b="0" i="0">
                <a:effectLst/>
                <a:latin typeface="Aptos" panose="020B0004020202020204" pitchFamily="34" charset="0"/>
              </a:rPr>
              <a:t> and perform full-text search. </a:t>
            </a:r>
          </a:p>
          <a:p>
            <a:pPr rtl="0" fontAlgn="base">
              <a:buFont typeface="Arial" panose="020B0604020202020204" pitchFamily="34" charset="0"/>
              <a:buChar char="•"/>
            </a:pPr>
            <a:r>
              <a:rPr lang="en-US" sz="2200" b="0" i="0">
                <a:effectLst/>
                <a:latin typeface="Aptos" panose="020B0004020202020204" pitchFamily="34" charset="0"/>
              </a:rPr>
              <a:t> </a:t>
            </a:r>
            <a:r>
              <a:rPr lang="en-US" sz="2200" b="1" i="0">
                <a:effectLst/>
                <a:latin typeface="Aptos" panose="020B0004020202020204" pitchFamily="34" charset="0"/>
              </a:rPr>
              <a:t>Numbers, dates</a:t>
            </a:r>
            <a:r>
              <a:rPr lang="en-US" sz="2200" b="0" i="0">
                <a:effectLst/>
                <a:latin typeface="Aptos" panose="020B0004020202020204" pitchFamily="34" charset="0"/>
              </a:rPr>
              <a:t>, and </a:t>
            </a:r>
            <a:r>
              <a:rPr lang="en-US" sz="2200" b="1" i="0">
                <a:effectLst/>
                <a:latin typeface="Aptos" panose="020B0004020202020204" pitchFamily="34" charset="0"/>
              </a:rPr>
              <a:t>booleans</a:t>
            </a:r>
            <a:r>
              <a:rPr lang="en-US" sz="2200" b="0" i="0">
                <a:effectLst/>
                <a:latin typeface="Aptos" panose="020B0004020202020204" pitchFamily="34" charset="0"/>
              </a:rPr>
              <a:t> for structured queries. </a:t>
            </a:r>
          </a:p>
          <a:p>
            <a:pPr rtl="0" fontAlgn="base">
              <a:buFont typeface="Arial" panose="020B0604020202020204" pitchFamily="34" charset="0"/>
              <a:buChar char="•"/>
            </a:pPr>
            <a:r>
              <a:rPr lang="en-US" sz="2200" b="1" i="0">
                <a:effectLst/>
                <a:latin typeface="Aptos" panose="020B0004020202020204" pitchFamily="34" charset="0"/>
              </a:rPr>
              <a:t>Arrays</a:t>
            </a:r>
            <a:r>
              <a:rPr lang="en-US" sz="2200" b="0" i="0">
                <a:effectLst/>
                <a:latin typeface="Aptos" panose="020B0004020202020204" pitchFamily="34" charset="0"/>
              </a:rPr>
              <a:t> and </a:t>
            </a:r>
            <a:r>
              <a:rPr lang="en-US" sz="2200" b="1" i="0">
                <a:effectLst/>
                <a:latin typeface="Aptos" panose="020B0004020202020204" pitchFamily="34" charset="0"/>
              </a:rPr>
              <a:t>nested objects</a:t>
            </a:r>
            <a:r>
              <a:rPr lang="en-US" sz="2200" b="0" i="0">
                <a:effectLst/>
                <a:latin typeface="Aptos" panose="020B0004020202020204" pitchFamily="34" charset="0"/>
              </a:rPr>
              <a:t> for more complex data models. </a:t>
            </a:r>
          </a:p>
          <a:p>
            <a:pPr rtl="0" fontAlgn="base">
              <a:buFont typeface="Arial" panose="020B0604020202020204" pitchFamily="34" charset="0"/>
              <a:buChar char="•"/>
            </a:pPr>
            <a:r>
              <a:rPr lang="en-US" sz="2200" b="1" i="0">
                <a:effectLst/>
                <a:latin typeface="Aptos" panose="020B0004020202020204" pitchFamily="34" charset="0"/>
              </a:rPr>
              <a:t>Geospatial data</a:t>
            </a:r>
            <a:r>
              <a:rPr lang="en-US" sz="2200" b="0" i="0">
                <a:effectLst/>
                <a:latin typeface="Aptos" panose="020B0004020202020204" pitchFamily="34" charset="0"/>
              </a:rPr>
              <a:t> for location-based searches. </a:t>
            </a:r>
          </a:p>
          <a:p>
            <a:pPr rtl="0" fontAlgn="base"/>
            <a:r>
              <a:rPr lang="en-US" sz="2200" b="0" i="0">
                <a:effectLst/>
                <a:latin typeface="Aptos" panose="020B0004020202020204" pitchFamily="34" charset="0"/>
              </a:rPr>
              <a:t>Elasticsearch is also </a:t>
            </a:r>
            <a:r>
              <a:rPr lang="en-US" sz="2200" b="1" i="0">
                <a:effectLst/>
                <a:latin typeface="Aptos" panose="020B0004020202020204" pitchFamily="34" charset="0"/>
              </a:rPr>
              <a:t>schema-less</a:t>
            </a:r>
            <a:r>
              <a:rPr lang="en-US" sz="2200" b="0" i="0">
                <a:effectLst/>
                <a:latin typeface="Aptos" panose="020B0004020202020204" pitchFamily="34" charset="0"/>
              </a:rPr>
              <a:t> by default, meaning you don’t need to define a rigid structure upfront. You can index and search a wide variety of data types without setting up predefined mappings (though you can define mappings if needed). </a:t>
            </a:r>
            <a:endParaRPr lang="en-US" sz="2200" b="0" i="0">
              <a:effectLst/>
              <a:latin typeface="Segoe UI" panose="020B0502040204020203" pitchFamily="34" charset="0"/>
            </a:endParaRPr>
          </a:p>
          <a:p>
            <a:pPr marL="0" indent="0">
              <a:buNone/>
            </a:pPr>
            <a:endParaRPr lang="en-FR" sz="2200"/>
          </a:p>
        </p:txBody>
      </p:sp>
    </p:spTree>
    <p:extLst>
      <p:ext uri="{BB962C8B-B14F-4D97-AF65-F5344CB8AC3E}">
        <p14:creationId xmlns:p14="http://schemas.microsoft.com/office/powerpoint/2010/main" val="3326032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3F315-E34F-8997-F768-BCD2F14BD887}"/>
              </a:ext>
            </a:extLst>
          </p:cNvPr>
          <p:cNvSpPr>
            <a:spLocks noGrp="1"/>
          </p:cNvSpPr>
          <p:nvPr>
            <p:ph type="title"/>
          </p:nvPr>
        </p:nvSpPr>
        <p:spPr>
          <a:xfrm>
            <a:off x="620050" y="411480"/>
            <a:ext cx="4818888" cy="1481328"/>
          </a:xfrm>
        </p:spPr>
        <p:txBody>
          <a:bodyPr anchor="b">
            <a:normAutofit/>
          </a:bodyPr>
          <a:lstStyle/>
          <a:p>
            <a:r>
              <a:rPr lang="en-FR" sz="5000"/>
              <a:t>What is ElasticSearch ? </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7">
            <a:extLst>
              <a:ext uri="{FF2B5EF4-FFF2-40B4-BE49-F238E27FC236}">
                <a16:creationId xmlns:a16="http://schemas.microsoft.com/office/drawing/2014/main" id="{3804E663-43C7-E250-00C1-DEDD72F88E47}"/>
              </a:ext>
            </a:extLst>
          </p:cNvPr>
          <p:cNvSpPr>
            <a:spLocks noGrp="1"/>
          </p:cNvSpPr>
          <p:nvPr>
            <p:ph idx="1"/>
          </p:nvPr>
        </p:nvSpPr>
        <p:spPr>
          <a:xfrm>
            <a:off x="630935" y="2377876"/>
            <a:ext cx="4808003" cy="4190129"/>
          </a:xfrm>
        </p:spPr>
        <p:txBody>
          <a:bodyPr anchor="t">
            <a:normAutofit/>
          </a:bodyPr>
          <a:lstStyle/>
          <a:p>
            <a:pPr marL="0" indent="0">
              <a:buNone/>
            </a:pPr>
            <a:endParaRPr lang="en-US" sz="2200"/>
          </a:p>
          <a:p>
            <a:r>
              <a:rPr lang="en-US" sz="2200">
                <a:ea typeface="+mn-lt"/>
                <a:cs typeface="+mn-lt"/>
              </a:rPr>
              <a:t>Elasticsearch is a BASE (Basically Available, Soft State, Eventually Consistent) system.</a:t>
            </a:r>
            <a:endParaRPr lang="en-US"/>
          </a:p>
          <a:p>
            <a:endParaRPr lang="en-US" sz="2200">
              <a:ea typeface="+mn-lt"/>
              <a:cs typeface="+mn-lt"/>
            </a:endParaRPr>
          </a:p>
          <a:p>
            <a:r>
              <a:rPr lang="en-US" sz="2200">
                <a:ea typeface="+mn-lt"/>
                <a:cs typeface="+mn-lt"/>
              </a:rPr>
              <a:t>Prioritizes availability and scalability over strict consistency.</a:t>
            </a:r>
            <a:endParaRPr lang="en-US"/>
          </a:p>
          <a:p>
            <a:endParaRPr lang="en-US" sz="2200">
              <a:ea typeface="+mn-lt"/>
              <a:cs typeface="+mn-lt"/>
            </a:endParaRPr>
          </a:p>
          <a:p>
            <a:r>
              <a:rPr lang="en-US" sz="2200">
                <a:ea typeface="+mn-lt"/>
                <a:cs typeface="+mn-lt"/>
              </a:rPr>
              <a:t>Stores and indexes JSON documents for fast search and retrieval.</a:t>
            </a:r>
            <a:endParaRPr lang="en-US"/>
          </a:p>
          <a:p>
            <a:endParaRPr lang="en-US" sz="2200"/>
          </a:p>
        </p:txBody>
      </p:sp>
      <p:pic>
        <p:nvPicPr>
          <p:cNvPr id="4" name="Espace réservé du contenu 3" descr="Une image contenant Graphique, Police, logo, graphisme&#10;&#10;Description générée automatiquement">
            <a:extLst>
              <a:ext uri="{FF2B5EF4-FFF2-40B4-BE49-F238E27FC236}">
                <a16:creationId xmlns:a16="http://schemas.microsoft.com/office/drawing/2014/main" id="{53E5C781-AC24-6EFF-5B44-B0B5664CFAF6}"/>
              </a:ext>
            </a:extLst>
          </p:cNvPr>
          <p:cNvPicPr>
            <a:picLocks noChangeAspect="1"/>
          </p:cNvPicPr>
          <p:nvPr/>
        </p:nvPicPr>
        <p:blipFill>
          <a:blip r:embed="rId2"/>
          <a:stretch>
            <a:fillRect/>
          </a:stretch>
        </p:blipFill>
        <p:spPr>
          <a:xfrm>
            <a:off x="6099048" y="1661659"/>
            <a:ext cx="5458968" cy="3534681"/>
          </a:xfrm>
          <a:prstGeom prst="rect">
            <a:avLst/>
          </a:prstGeom>
        </p:spPr>
      </p:pic>
    </p:spTree>
    <p:extLst>
      <p:ext uri="{BB962C8B-B14F-4D97-AF65-F5344CB8AC3E}">
        <p14:creationId xmlns:p14="http://schemas.microsoft.com/office/powerpoint/2010/main" val="1478954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BB867D-83D2-A3A4-E898-5A27C7A3DCD2}"/>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Usability </a:t>
            </a:r>
            <a:endParaRPr lang="en-FR" sz="4000">
              <a:solidFill>
                <a:srgbClr val="FFFFFF"/>
              </a:solidFill>
            </a:endParaRPr>
          </a:p>
        </p:txBody>
      </p:sp>
      <p:graphicFrame>
        <p:nvGraphicFramePr>
          <p:cNvPr id="12" name="Content Placeholder 2">
            <a:extLst>
              <a:ext uri="{FF2B5EF4-FFF2-40B4-BE49-F238E27FC236}">
                <a16:creationId xmlns:a16="http://schemas.microsoft.com/office/drawing/2014/main" id="{BB59F855-F4EB-E7D6-F1BE-2DB1840E3DCF}"/>
              </a:ext>
            </a:extLst>
          </p:cNvPr>
          <p:cNvGraphicFramePr>
            <a:graphicFrameLocks noGrp="1"/>
          </p:cNvGraphicFramePr>
          <p:nvPr>
            <p:ph idx="1"/>
            <p:extLst>
              <p:ext uri="{D42A27DB-BD31-4B8C-83A1-F6EECF244321}">
                <p14:modId xmlns:p14="http://schemas.microsoft.com/office/powerpoint/2010/main" val="14977157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4900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6" name="Rectangle 513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Rectangle 513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87,500+ Q And A Stock Photos, Pictures &amp; Royalty-Free Images - iStock |  Questions, Faq icon, Faq infographic">
            <a:extLst>
              <a:ext uri="{FF2B5EF4-FFF2-40B4-BE49-F238E27FC236}">
                <a16:creationId xmlns:a16="http://schemas.microsoft.com/office/drawing/2014/main" id="{3DFE62B0-1135-A588-983B-AC3D375CF0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10467" y="643467"/>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4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1580E-B745-6361-91EC-F807B9E1F5E5}"/>
              </a:ext>
            </a:extLst>
          </p:cNvPr>
          <p:cNvSpPr>
            <a:spLocks noGrp="1"/>
          </p:cNvSpPr>
          <p:nvPr>
            <p:ph type="title"/>
          </p:nvPr>
        </p:nvSpPr>
        <p:spPr>
          <a:xfrm>
            <a:off x="6094105" y="802955"/>
            <a:ext cx="4977976" cy="1454051"/>
          </a:xfrm>
        </p:spPr>
        <p:txBody>
          <a:bodyPr>
            <a:normAutofit/>
          </a:bodyPr>
          <a:lstStyle/>
          <a:p>
            <a:r>
              <a:rPr lang="en-US" sz="3600">
                <a:solidFill>
                  <a:schemeClr val="tx2"/>
                </a:solidFill>
                <a:ea typeface="+mj-lt"/>
                <a:cs typeface="+mj-lt"/>
              </a:rPr>
              <a:t>Examples of Data Stored in Elasticsearch</a:t>
            </a:r>
            <a:endParaRPr lang="fr-FR" sz="3600">
              <a:solidFill>
                <a:schemeClr val="tx2"/>
              </a:solidFill>
            </a:endParaRPr>
          </a:p>
        </p:txBody>
      </p:sp>
      <p:pic>
        <p:nvPicPr>
          <p:cNvPr id="22" name="Graphic 6" descr="Open Folder">
            <a:extLst>
              <a:ext uri="{FF2B5EF4-FFF2-40B4-BE49-F238E27FC236}">
                <a16:creationId xmlns:a16="http://schemas.microsoft.com/office/drawing/2014/main" id="{6122DD18-323B-E134-6F2E-AFCB9C2AA0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3062615B-CD83-4361-FA25-FFE50B8B5FF5}"/>
              </a:ext>
            </a:extLst>
          </p:cNvPr>
          <p:cNvSpPr>
            <a:spLocks noGrp="1"/>
          </p:cNvSpPr>
          <p:nvPr>
            <p:ph idx="1"/>
          </p:nvPr>
        </p:nvSpPr>
        <p:spPr>
          <a:xfrm>
            <a:off x="6090574" y="2421682"/>
            <a:ext cx="4977578" cy="3639289"/>
          </a:xfrm>
        </p:spPr>
        <p:txBody>
          <a:bodyPr vert="horz" lIns="91440" tIns="45720" rIns="91440" bIns="45720" rtlCol="0" anchor="ctr">
            <a:noAutofit/>
          </a:bodyPr>
          <a:lstStyle/>
          <a:p>
            <a:r>
              <a:rPr lang="en-US" sz="1200" b="1">
                <a:solidFill>
                  <a:schemeClr val="tx2"/>
                </a:solidFill>
                <a:ea typeface="+mn-lt"/>
                <a:cs typeface="+mn-lt"/>
              </a:rPr>
              <a:t>Logs and Event Data:</a:t>
            </a:r>
            <a:r>
              <a:rPr lang="en-US" sz="1200">
                <a:solidFill>
                  <a:schemeClr val="tx2"/>
                </a:solidFill>
                <a:ea typeface="+mn-lt"/>
                <a:cs typeface="+mn-lt"/>
              </a:rPr>
              <a:t> System and application logs.</a:t>
            </a:r>
            <a:endParaRPr lang="en-US" sz="1200">
              <a:solidFill>
                <a:schemeClr val="tx2"/>
              </a:solidFill>
            </a:endParaRPr>
          </a:p>
          <a:p>
            <a:pPr marL="0" indent="0">
              <a:buNone/>
            </a:pPr>
            <a:endParaRPr lang="en-US" sz="1200">
              <a:solidFill>
                <a:schemeClr val="tx2"/>
              </a:solidFill>
              <a:ea typeface="+mn-lt"/>
              <a:cs typeface="+mn-lt"/>
            </a:endParaRPr>
          </a:p>
          <a:p>
            <a:r>
              <a:rPr lang="en-US" sz="1200" b="1">
                <a:solidFill>
                  <a:schemeClr val="tx2"/>
                </a:solidFill>
                <a:ea typeface="+mn-lt"/>
                <a:cs typeface="+mn-lt"/>
              </a:rPr>
              <a:t>Full-Text Documents:</a:t>
            </a:r>
            <a:r>
              <a:rPr lang="en-US" sz="1200">
                <a:solidFill>
                  <a:schemeClr val="tx2"/>
                </a:solidFill>
                <a:ea typeface="+mn-lt"/>
                <a:cs typeface="+mn-lt"/>
              </a:rPr>
              <a:t> Articles, product descriptions.</a:t>
            </a:r>
            <a:endParaRPr lang="en-US" sz="1200">
              <a:solidFill>
                <a:schemeClr val="tx2"/>
              </a:solidFill>
            </a:endParaRPr>
          </a:p>
          <a:p>
            <a:endParaRPr lang="en-US" sz="1200">
              <a:solidFill>
                <a:schemeClr val="tx2"/>
              </a:solidFill>
              <a:ea typeface="+mn-lt"/>
              <a:cs typeface="+mn-lt"/>
            </a:endParaRPr>
          </a:p>
          <a:p>
            <a:r>
              <a:rPr lang="en-US" sz="1200" b="1">
                <a:solidFill>
                  <a:schemeClr val="tx2"/>
                </a:solidFill>
                <a:ea typeface="+mn-lt"/>
                <a:cs typeface="+mn-lt"/>
              </a:rPr>
              <a:t>Structured Data: </a:t>
            </a:r>
            <a:r>
              <a:rPr lang="en-US" sz="1200">
                <a:solidFill>
                  <a:schemeClr val="tx2"/>
                </a:solidFill>
                <a:ea typeface="+mn-lt"/>
                <a:cs typeface="+mn-lt"/>
              </a:rPr>
              <a:t>User information, product details.</a:t>
            </a:r>
            <a:endParaRPr lang="en-FR" sz="1200">
              <a:solidFill>
                <a:schemeClr val="tx2"/>
              </a:solidFill>
            </a:endParaRPr>
          </a:p>
          <a:p>
            <a:endParaRPr lang="en-US" sz="1200">
              <a:solidFill>
                <a:schemeClr val="tx2"/>
              </a:solidFill>
              <a:ea typeface="+mn-lt"/>
              <a:cs typeface="+mn-lt"/>
            </a:endParaRPr>
          </a:p>
          <a:p>
            <a:r>
              <a:rPr lang="en-US" sz="1200" b="1">
                <a:solidFill>
                  <a:schemeClr val="tx2"/>
                </a:solidFill>
                <a:ea typeface="+mn-lt"/>
                <a:cs typeface="+mn-lt"/>
              </a:rPr>
              <a:t>Geospatial Data:</a:t>
            </a:r>
            <a:r>
              <a:rPr lang="en-US" sz="1200">
                <a:solidFill>
                  <a:schemeClr val="tx2"/>
                </a:solidFill>
                <a:ea typeface="+mn-lt"/>
                <a:cs typeface="+mn-lt"/>
              </a:rPr>
              <a:t> Geographic coordinates, maps.</a:t>
            </a:r>
            <a:endParaRPr lang="en-FR" sz="1200">
              <a:solidFill>
                <a:schemeClr val="tx2"/>
              </a:solidFill>
            </a:endParaRPr>
          </a:p>
          <a:p>
            <a:endParaRPr lang="en-US" sz="1200">
              <a:solidFill>
                <a:schemeClr val="tx2"/>
              </a:solidFill>
              <a:ea typeface="+mn-lt"/>
              <a:cs typeface="+mn-lt"/>
            </a:endParaRPr>
          </a:p>
          <a:p>
            <a:r>
              <a:rPr lang="en-US" sz="1200" b="1">
                <a:solidFill>
                  <a:schemeClr val="tx2"/>
                </a:solidFill>
                <a:ea typeface="+mn-lt"/>
                <a:cs typeface="+mn-lt"/>
              </a:rPr>
              <a:t>Time-Series Data:</a:t>
            </a:r>
            <a:r>
              <a:rPr lang="en-US" sz="1200">
                <a:solidFill>
                  <a:schemeClr val="tx2"/>
                </a:solidFill>
                <a:ea typeface="+mn-lt"/>
                <a:cs typeface="+mn-lt"/>
              </a:rPr>
              <a:t> Metrics, financial data. </a:t>
            </a:r>
            <a:endParaRPr lang="en-FR" sz="1200">
              <a:solidFill>
                <a:schemeClr val="tx2"/>
              </a:solidFill>
            </a:endParaRPr>
          </a:p>
          <a:p>
            <a:endParaRPr lang="en-US" sz="1200">
              <a:solidFill>
                <a:schemeClr val="tx2"/>
              </a:solidFill>
              <a:ea typeface="+mn-lt"/>
              <a:cs typeface="+mn-lt"/>
            </a:endParaRPr>
          </a:p>
          <a:p>
            <a:r>
              <a:rPr lang="en-US" sz="1200" b="1">
                <a:solidFill>
                  <a:schemeClr val="tx2"/>
                </a:solidFill>
                <a:ea typeface="+mn-lt"/>
                <a:cs typeface="+mn-lt"/>
              </a:rPr>
              <a:t>Social Media Data:</a:t>
            </a:r>
            <a:r>
              <a:rPr lang="en-US" sz="1200">
                <a:solidFill>
                  <a:schemeClr val="tx2"/>
                </a:solidFill>
                <a:ea typeface="+mn-lt"/>
                <a:cs typeface="+mn-lt"/>
              </a:rPr>
              <a:t> Posts, user interactions.</a:t>
            </a:r>
            <a:endParaRPr lang="en-FR" sz="1200">
              <a:solidFill>
                <a:schemeClr val="tx2"/>
              </a:solidFill>
            </a:endParaRPr>
          </a:p>
          <a:p>
            <a:endParaRPr lang="en-US" sz="1200">
              <a:solidFill>
                <a:schemeClr val="tx2"/>
              </a:solidFill>
              <a:ea typeface="+mn-lt"/>
              <a:cs typeface="+mn-lt"/>
            </a:endParaRPr>
          </a:p>
          <a:p>
            <a:r>
              <a:rPr lang="en-US" sz="1200" b="1">
                <a:solidFill>
                  <a:schemeClr val="tx2"/>
                </a:solidFill>
                <a:ea typeface="+mn-lt"/>
                <a:cs typeface="+mn-lt"/>
              </a:rPr>
              <a:t>Machine Learning Data:</a:t>
            </a:r>
            <a:r>
              <a:rPr lang="en-US" sz="1200">
                <a:solidFill>
                  <a:schemeClr val="tx2"/>
                </a:solidFill>
                <a:ea typeface="+mn-lt"/>
                <a:cs typeface="+mn-lt"/>
              </a:rPr>
              <a:t> Training sets, predictions.</a:t>
            </a:r>
            <a:endParaRPr lang="en-FR" sz="1200">
              <a:solidFill>
                <a:schemeClr val="tx2"/>
              </a:solidFill>
            </a:endParaRPr>
          </a:p>
          <a:p>
            <a:endParaRPr lang="en-FR" sz="1100">
              <a:solidFill>
                <a:schemeClr val="tx2"/>
              </a:solidFill>
            </a:endParaRPr>
          </a:p>
        </p:txBody>
      </p:sp>
      <p:grpSp>
        <p:nvGrpSpPr>
          <p:cNvPr id="23"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303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3F715-95A5-406F-6C8B-F62F34378B66}"/>
              </a:ext>
            </a:extLst>
          </p:cNvPr>
          <p:cNvSpPr>
            <a:spLocks noGrp="1"/>
          </p:cNvSpPr>
          <p:nvPr>
            <p:ph type="title"/>
          </p:nvPr>
        </p:nvSpPr>
        <p:spPr>
          <a:xfrm>
            <a:off x="429768" y="-1808"/>
            <a:ext cx="11201400" cy="1106424"/>
          </a:xfrm>
        </p:spPr>
        <p:txBody>
          <a:bodyPr>
            <a:normAutofit/>
          </a:bodyPr>
          <a:lstStyle/>
          <a:p>
            <a:r>
              <a:rPr lang="en-FR"/>
              <a:t>CAP </a:t>
            </a:r>
            <a:r>
              <a:rPr lang="en-FR" err="1"/>
              <a:t>theorem</a:t>
            </a:r>
            <a:r>
              <a:rPr lang="en-FR"/>
              <a:t> positioning </a:t>
            </a:r>
            <a:endParaRPr lang="fr-F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Espace réservé du contenu 3" descr="Une image contenant texte, capture d’écran, diagramme&#10;&#10;Description générée automatiquement">
            <a:extLst>
              <a:ext uri="{FF2B5EF4-FFF2-40B4-BE49-F238E27FC236}">
                <a16:creationId xmlns:a16="http://schemas.microsoft.com/office/drawing/2014/main" id="{FEC4421F-C151-0241-E51E-01424116CC92}"/>
              </a:ext>
            </a:extLst>
          </p:cNvPr>
          <p:cNvPicPr>
            <a:picLocks noChangeAspect="1"/>
          </p:cNvPicPr>
          <p:nvPr/>
        </p:nvPicPr>
        <p:blipFill>
          <a:blip r:embed="rId2"/>
          <a:srcRect r="-1" b="3337"/>
          <a:stretch/>
        </p:blipFill>
        <p:spPr>
          <a:xfrm>
            <a:off x="429768" y="1721922"/>
            <a:ext cx="6704891" cy="4520559"/>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FE82B237-0497-6536-0077-17EDC051260A}"/>
              </a:ext>
            </a:extLst>
          </p:cNvPr>
          <p:cNvSpPr>
            <a:spLocks noGrp="1"/>
          </p:cNvSpPr>
          <p:nvPr>
            <p:ph idx="1"/>
          </p:nvPr>
        </p:nvSpPr>
        <p:spPr>
          <a:xfrm>
            <a:off x="7938752" y="2020824"/>
            <a:ext cx="3455097" cy="3959352"/>
          </a:xfrm>
        </p:spPr>
        <p:txBody>
          <a:bodyPr vert="horz" lIns="91440" tIns="45720" rIns="91440" bIns="45720" rtlCol="0" anchor="ctr">
            <a:noAutofit/>
          </a:bodyPr>
          <a:lstStyle/>
          <a:p>
            <a:r>
              <a:rPr lang="en-US" sz="2000">
                <a:ea typeface="+mn-lt"/>
                <a:cs typeface="+mn-lt"/>
              </a:rPr>
              <a:t>Consistency: Ensures data across nodes is synchronized.</a:t>
            </a:r>
            <a:endParaRPr lang="en-US" sz="2000"/>
          </a:p>
          <a:p>
            <a:endParaRPr lang="en-US" sz="2000">
              <a:ea typeface="+mn-lt"/>
              <a:cs typeface="+mn-lt"/>
            </a:endParaRPr>
          </a:p>
          <a:p>
            <a:r>
              <a:rPr lang="en-US" sz="2000">
                <a:ea typeface="+mn-lt"/>
                <a:cs typeface="+mn-lt"/>
              </a:rPr>
              <a:t>Partition Tolerance: Continues operating despite network issues.</a:t>
            </a:r>
            <a:endParaRPr lang="en-US" sz="2000"/>
          </a:p>
          <a:p>
            <a:endParaRPr lang="en-US" sz="2000">
              <a:ea typeface="+mn-lt"/>
              <a:cs typeface="+mn-lt"/>
            </a:endParaRPr>
          </a:p>
          <a:p>
            <a:r>
              <a:rPr lang="en-US" sz="2000">
                <a:ea typeface="+mn-lt"/>
                <a:cs typeface="+mn-lt"/>
              </a:rPr>
              <a:t>Availability: Sacrifices some availability during network partitions to maintain consistency.</a:t>
            </a:r>
            <a:endParaRPr lang="en-US" sz="2000"/>
          </a:p>
          <a:p>
            <a:endParaRPr lang="en-US" sz="1800"/>
          </a:p>
        </p:txBody>
      </p:sp>
    </p:spTree>
    <p:extLst>
      <p:ext uri="{BB962C8B-B14F-4D97-AF65-F5344CB8AC3E}">
        <p14:creationId xmlns:p14="http://schemas.microsoft.com/office/powerpoint/2010/main" val="106768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62" name="Rectangle 4161">
            <a:extLst>
              <a:ext uri="{FF2B5EF4-FFF2-40B4-BE49-F238E27FC236}">
                <a16:creationId xmlns:a16="http://schemas.microsoft.com/office/drawing/2014/main" id="{876502C4-7D7E-426A-9005-82F32F2BF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4163" name="Freeform: Shape 4142">
            <a:extLst>
              <a:ext uri="{FF2B5EF4-FFF2-40B4-BE49-F238E27FC236}">
                <a16:creationId xmlns:a16="http://schemas.microsoft.com/office/drawing/2014/main" id="{742CA0AC-CC64-41C0-A0DD-13815E957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35739" y="0"/>
            <a:ext cx="6256109" cy="6858000"/>
          </a:xfrm>
          <a:custGeom>
            <a:avLst/>
            <a:gdLst>
              <a:gd name="connsiteX0" fmla="*/ 5163144 w 6256109"/>
              <a:gd name="connsiteY0" fmla="*/ 0 h 6858000"/>
              <a:gd name="connsiteX1" fmla="*/ 0 w 6256109"/>
              <a:gd name="connsiteY1" fmla="*/ 0 h 6858000"/>
              <a:gd name="connsiteX2" fmla="*/ 0 w 6256109"/>
              <a:gd name="connsiteY2" fmla="*/ 6858000 h 6858000"/>
              <a:gd name="connsiteX3" fmla="*/ 4369117 w 6256109"/>
              <a:gd name="connsiteY3" fmla="*/ 6858000 h 6858000"/>
              <a:gd name="connsiteX4" fmla="*/ 4398729 w 6256109"/>
              <a:gd name="connsiteY4" fmla="*/ 6830181 h 6858000"/>
              <a:gd name="connsiteX5" fmla="*/ 6256109 w 6256109"/>
              <a:gd name="connsiteY5" fmla="*/ 3651437 h 6858000"/>
              <a:gd name="connsiteX6" fmla="*/ 5194078 w 6256109"/>
              <a:gd name="connsiteY6"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6109" h="6858000">
                <a:moveTo>
                  <a:pt x="5163144" y="0"/>
                </a:moveTo>
                <a:lnTo>
                  <a:pt x="0" y="0"/>
                </a:lnTo>
                <a:lnTo>
                  <a:pt x="0" y="6858000"/>
                </a:lnTo>
                <a:lnTo>
                  <a:pt x="4369117" y="6858000"/>
                </a:lnTo>
                <a:lnTo>
                  <a:pt x="4398729" y="6830181"/>
                </a:lnTo>
                <a:cubicBezTo>
                  <a:pt x="5335793" y="5938874"/>
                  <a:pt x="6256109" y="5207207"/>
                  <a:pt x="6256109" y="3651437"/>
                </a:cubicBezTo>
                <a:cubicBezTo>
                  <a:pt x="6256109" y="2217590"/>
                  <a:pt x="5880783" y="928495"/>
                  <a:pt x="5194078" y="3743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64" name="Freeform: Shape 4144">
            <a:extLst>
              <a:ext uri="{FF2B5EF4-FFF2-40B4-BE49-F238E27FC236}">
                <a16:creationId xmlns:a16="http://schemas.microsoft.com/office/drawing/2014/main" id="{C724D673-8E36-4CE4-BE9A-83AD4B2A6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57781" y="0"/>
            <a:ext cx="1912217" cy="6858000"/>
          </a:xfrm>
          <a:custGeom>
            <a:avLst/>
            <a:gdLst>
              <a:gd name="connsiteX0" fmla="*/ 794027 w 1912217"/>
              <a:gd name="connsiteY0" fmla="*/ 0 h 6858000"/>
              <a:gd name="connsiteX1" fmla="*/ 819252 w 1912217"/>
              <a:gd name="connsiteY1" fmla="*/ 0 h 6858000"/>
              <a:gd name="connsiteX2" fmla="*/ 850186 w 1912217"/>
              <a:gd name="connsiteY2" fmla="*/ 37438 h 6858000"/>
              <a:gd name="connsiteX3" fmla="*/ 1912217 w 1912217"/>
              <a:gd name="connsiteY3" fmla="*/ 3651437 h 6858000"/>
              <a:gd name="connsiteX4" fmla="*/ 54837 w 1912217"/>
              <a:gd name="connsiteY4" fmla="*/ 6830181 h 6858000"/>
              <a:gd name="connsiteX5" fmla="*/ 25225 w 1912217"/>
              <a:gd name="connsiteY5" fmla="*/ 6858000 h 6858000"/>
              <a:gd name="connsiteX6" fmla="*/ 0 w 1912217"/>
              <a:gd name="connsiteY6" fmla="*/ 6858000 h 6858000"/>
              <a:gd name="connsiteX7" fmla="*/ 29612 w 1912217"/>
              <a:gd name="connsiteY7" fmla="*/ 6830181 h 6858000"/>
              <a:gd name="connsiteX8" fmla="*/ 1886992 w 1912217"/>
              <a:gd name="connsiteY8" fmla="*/ 3651437 h 6858000"/>
              <a:gd name="connsiteX9" fmla="*/ 824961 w 1912217"/>
              <a:gd name="connsiteY9"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217" h="6858000">
                <a:moveTo>
                  <a:pt x="794027" y="0"/>
                </a:moveTo>
                <a:lnTo>
                  <a:pt x="819252" y="0"/>
                </a:lnTo>
                <a:lnTo>
                  <a:pt x="850186" y="37438"/>
                </a:lnTo>
                <a:cubicBezTo>
                  <a:pt x="1536891" y="928495"/>
                  <a:pt x="1912217" y="2217590"/>
                  <a:pt x="1912217" y="3651437"/>
                </a:cubicBezTo>
                <a:cubicBezTo>
                  <a:pt x="1912217" y="5207207"/>
                  <a:pt x="991901" y="5938874"/>
                  <a:pt x="54837" y="6830181"/>
                </a:cubicBezTo>
                <a:lnTo>
                  <a:pt x="25225" y="6858000"/>
                </a:lnTo>
                <a:lnTo>
                  <a:pt x="0" y="6858000"/>
                </a:lnTo>
                <a:lnTo>
                  <a:pt x="29612" y="6830181"/>
                </a:lnTo>
                <a:cubicBezTo>
                  <a:pt x="966676" y="5938874"/>
                  <a:pt x="1886992" y="5207207"/>
                  <a:pt x="1886992" y="3651437"/>
                </a:cubicBezTo>
                <a:cubicBezTo>
                  <a:pt x="1886992" y="2217590"/>
                  <a:pt x="1511666" y="928495"/>
                  <a:pt x="824961" y="37438"/>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65" name="Freeform: Shape 4146">
            <a:extLst>
              <a:ext uri="{FF2B5EF4-FFF2-40B4-BE49-F238E27FC236}">
                <a16:creationId xmlns:a16="http://schemas.microsoft.com/office/drawing/2014/main" id="{AD075913-6DCD-4E36-A623-F839AE995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82157" y="0"/>
            <a:ext cx="1911937" cy="6858000"/>
          </a:xfrm>
          <a:custGeom>
            <a:avLst/>
            <a:gdLst>
              <a:gd name="connsiteX0" fmla="*/ 1046149 w 1911937"/>
              <a:gd name="connsiteY0" fmla="*/ 0 h 6858000"/>
              <a:gd name="connsiteX1" fmla="*/ 1063656 w 1911937"/>
              <a:gd name="connsiteY1" fmla="*/ 0 h 6858000"/>
              <a:gd name="connsiteX2" fmla="*/ 1127586 w 1911937"/>
              <a:gd name="connsiteY2" fmla="*/ 101159 h 6858000"/>
              <a:gd name="connsiteX3" fmla="*/ 1905102 w 1911937"/>
              <a:gd name="connsiteY3" fmla="*/ 3716702 h 6858000"/>
              <a:gd name="connsiteX4" fmla="*/ 312454 w 1911937"/>
              <a:gd name="connsiteY4" fmla="*/ 6591523 h 6858000"/>
              <a:gd name="connsiteX5" fmla="*/ 19171 w 1911937"/>
              <a:gd name="connsiteY5" fmla="*/ 6858000 h 6858000"/>
              <a:gd name="connsiteX6" fmla="*/ 0 w 1911937"/>
              <a:gd name="connsiteY6" fmla="*/ 6858000 h 6858000"/>
              <a:gd name="connsiteX7" fmla="*/ 294340 w 1911937"/>
              <a:gd name="connsiteY7" fmla="*/ 6590562 h 6858000"/>
              <a:gd name="connsiteX8" fmla="*/ 1886988 w 1911937"/>
              <a:gd name="connsiteY8" fmla="*/ 3715741 h 6858000"/>
              <a:gd name="connsiteX9" fmla="*/ 1109471 w 1911937"/>
              <a:gd name="connsiteY9" fmla="*/ 1001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1937" h="6858000">
                <a:moveTo>
                  <a:pt x="1046149" y="0"/>
                </a:moveTo>
                <a:lnTo>
                  <a:pt x="1063656" y="0"/>
                </a:lnTo>
                <a:lnTo>
                  <a:pt x="1127586" y="101159"/>
                </a:lnTo>
                <a:cubicBezTo>
                  <a:pt x="1686146" y="1045656"/>
                  <a:pt x="1959688" y="2323834"/>
                  <a:pt x="1905102" y="3716702"/>
                </a:cubicBezTo>
                <a:cubicBezTo>
                  <a:pt x="1849823" y="5127254"/>
                  <a:pt x="1130316" y="5847421"/>
                  <a:pt x="312454" y="6591523"/>
                </a:cubicBezTo>
                <a:lnTo>
                  <a:pt x="19171" y="6858000"/>
                </a:lnTo>
                <a:lnTo>
                  <a:pt x="0" y="6858000"/>
                </a:lnTo>
                <a:lnTo>
                  <a:pt x="294340" y="6590562"/>
                </a:lnTo>
                <a:cubicBezTo>
                  <a:pt x="1112201" y="5846460"/>
                  <a:pt x="1831708" y="5126294"/>
                  <a:pt x="1886988" y="3715741"/>
                </a:cubicBezTo>
                <a:cubicBezTo>
                  <a:pt x="1941574" y="2322872"/>
                  <a:pt x="1668031" y="1044695"/>
                  <a:pt x="1109471" y="1001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A0FC02F-E9C9-BB0D-6FEF-57D09C1901B8}"/>
              </a:ext>
            </a:extLst>
          </p:cNvPr>
          <p:cNvSpPr>
            <a:spLocks noGrp="1"/>
          </p:cNvSpPr>
          <p:nvPr>
            <p:ph type="title"/>
          </p:nvPr>
        </p:nvSpPr>
        <p:spPr>
          <a:xfrm>
            <a:off x="1179576" y="696035"/>
            <a:ext cx="4649797" cy="723191"/>
          </a:xfrm>
        </p:spPr>
        <p:txBody>
          <a:bodyPr anchor="b">
            <a:normAutofit/>
          </a:bodyPr>
          <a:lstStyle/>
          <a:p>
            <a:r>
              <a:rPr lang="en-FR" sz="3600" dirty="0"/>
              <a:t>Examples of Uses </a:t>
            </a:r>
          </a:p>
        </p:txBody>
      </p:sp>
      <p:sp>
        <p:nvSpPr>
          <p:cNvPr id="3" name="Content Placeholder 2">
            <a:extLst>
              <a:ext uri="{FF2B5EF4-FFF2-40B4-BE49-F238E27FC236}">
                <a16:creationId xmlns:a16="http://schemas.microsoft.com/office/drawing/2014/main" id="{9F1F054D-D4DC-CD9D-BC71-7D3E2F599D58}"/>
              </a:ext>
            </a:extLst>
          </p:cNvPr>
          <p:cNvSpPr>
            <a:spLocks noGrp="1"/>
          </p:cNvSpPr>
          <p:nvPr>
            <p:ph idx="1"/>
          </p:nvPr>
        </p:nvSpPr>
        <p:spPr>
          <a:xfrm>
            <a:off x="1179576" y="2312988"/>
            <a:ext cx="4253100" cy="3651250"/>
          </a:xfrm>
        </p:spPr>
        <p:txBody>
          <a:bodyPr vert="horz" lIns="91440" tIns="45720" rIns="91440" bIns="45720" rtlCol="0">
            <a:normAutofit/>
          </a:bodyPr>
          <a:lstStyle/>
          <a:p>
            <a:r>
              <a:rPr lang="en-US" sz="1700">
                <a:ea typeface="+mn-lt"/>
                <a:cs typeface="+mn-lt"/>
              </a:rPr>
              <a:t>Uses: Used by companies like Netflix and GitHub. Powers search engines for platforms like Wikipedia and Shopify.</a:t>
            </a:r>
            <a:endParaRPr lang="en-FR" sz="1700"/>
          </a:p>
          <a:p>
            <a:endParaRPr lang="en-US" sz="1700">
              <a:ea typeface="+mn-lt"/>
              <a:cs typeface="+mn-lt"/>
            </a:endParaRPr>
          </a:p>
          <a:p>
            <a:r>
              <a:rPr lang="en-US" sz="1700">
                <a:ea typeface="+mn-lt"/>
                <a:cs typeface="+mn-lt"/>
              </a:rPr>
              <a:t>Issues: High resource usage (RAM, CPU), complex cluster management, risk of data loss from poor configuration.</a:t>
            </a:r>
            <a:endParaRPr lang="en-FR" sz="1700"/>
          </a:p>
          <a:p>
            <a:endParaRPr lang="en-US" sz="1700">
              <a:ea typeface="+mn-lt"/>
              <a:cs typeface="+mn-lt"/>
            </a:endParaRPr>
          </a:p>
          <a:p>
            <a:r>
              <a:rPr lang="en-US" sz="1700">
                <a:ea typeface="+mn-lt"/>
                <a:cs typeface="+mn-lt"/>
              </a:rPr>
              <a:t>Cost: Free for the open-source version; paid options offer advanced features. Managed Elastic Cloud services simplify setup but increase costs</a:t>
            </a:r>
            <a:endParaRPr lang="en-FR" sz="1700"/>
          </a:p>
          <a:p>
            <a:endParaRPr lang="en-FR" sz="1700"/>
          </a:p>
        </p:txBody>
      </p:sp>
      <p:pic>
        <p:nvPicPr>
          <p:cNvPr id="4104" name="Picture 8" descr="Wikipédia en anglais — Wikipédia">
            <a:extLst>
              <a:ext uri="{FF2B5EF4-FFF2-40B4-BE49-F238E27FC236}">
                <a16:creationId xmlns:a16="http://schemas.microsoft.com/office/drawing/2014/main" id="{407DF74D-312F-7DE7-82A5-8C366F05E2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59027" y="795129"/>
            <a:ext cx="2150314" cy="24688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etflix">
            <a:extLst>
              <a:ext uri="{FF2B5EF4-FFF2-40B4-BE49-F238E27FC236}">
                <a16:creationId xmlns:a16="http://schemas.microsoft.com/office/drawing/2014/main" id="{C2D9DB5E-05A5-3FFF-8FE5-6452BEC038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1574" y="932289"/>
            <a:ext cx="219456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hopify: Review and full test | The review ...">
            <a:extLst>
              <a:ext uri="{FF2B5EF4-FFF2-40B4-BE49-F238E27FC236}">
                <a16:creationId xmlns:a16="http://schemas.microsoft.com/office/drawing/2014/main" id="{4D66A181-80D8-7D0A-EC10-E1C792865F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36904" y="4061356"/>
            <a:ext cx="2194560" cy="14419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me - The GitHub Blog">
            <a:extLst>
              <a:ext uri="{FF2B5EF4-FFF2-40B4-BE49-F238E27FC236}">
                <a16:creationId xmlns:a16="http://schemas.microsoft.com/office/drawing/2014/main" id="{13E147E8-0935-AC0A-18FA-41305169666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21574" y="4092151"/>
            <a:ext cx="2194560" cy="138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098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FC02F-E9C9-BB0D-6FEF-57D09C1901B8}"/>
              </a:ext>
            </a:extLst>
          </p:cNvPr>
          <p:cNvSpPr>
            <a:spLocks noGrp="1"/>
          </p:cNvSpPr>
          <p:nvPr>
            <p:ph type="title"/>
          </p:nvPr>
        </p:nvSpPr>
        <p:spPr>
          <a:xfrm>
            <a:off x="1452656" y="1444741"/>
            <a:ext cx="9357865" cy="1041901"/>
          </a:xfrm>
        </p:spPr>
        <p:txBody>
          <a:bodyPr vert="horz" lIns="91440" tIns="45720" rIns="91440" bIns="45720" rtlCol="0" anchor="ctr">
            <a:normAutofit/>
          </a:bodyPr>
          <a:lstStyle/>
          <a:p>
            <a:r>
              <a:rPr lang="en-US" sz="3400" b="1" kern="1200">
                <a:latin typeface="+mj-lt"/>
                <a:ea typeface="+mj-ea"/>
                <a:cs typeface="+mj-cs"/>
              </a:rPr>
              <a:t> How Popular </a:t>
            </a:r>
            <a:r>
              <a:rPr lang="en-US" sz="3400" b="1"/>
              <a:t>is this</a:t>
            </a:r>
            <a:r>
              <a:rPr lang="en-US" sz="3400" b="1" kern="1200">
                <a:latin typeface="+mj-lt"/>
                <a:ea typeface="+mj-ea"/>
                <a:cs typeface="+mj-cs"/>
              </a:rPr>
              <a:t> Tool?</a:t>
            </a:r>
            <a:br>
              <a:rPr lang="en-US" sz="3400" b="1" kern="1200"/>
            </a:br>
            <a:endParaRPr lang="en-US" sz="3400" b="1"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F1F054D-D4DC-CD9D-BC71-7D3E2F599D58}"/>
              </a:ext>
            </a:extLst>
          </p:cNvPr>
          <p:cNvSpPr>
            <a:spLocks noGrp="1"/>
          </p:cNvSpPr>
          <p:nvPr>
            <p:ph idx="1"/>
          </p:nvPr>
        </p:nvSpPr>
        <p:spPr>
          <a:xfrm>
            <a:off x="1452656" y="2701427"/>
            <a:ext cx="4483324" cy="2699968"/>
          </a:xfrm>
        </p:spPr>
        <p:txBody>
          <a:bodyPr vert="horz" lIns="91440" tIns="45720" rIns="91440" bIns="45720" rtlCol="0">
            <a:normAutofit/>
          </a:bodyPr>
          <a:lstStyle/>
          <a:p>
            <a:pPr marL="0"/>
            <a:endParaRPr lang="en-US" sz="2000"/>
          </a:p>
          <a:p>
            <a:endParaRPr lang="en-US" sz="2000"/>
          </a:p>
        </p:txBody>
      </p:sp>
      <p:sp>
        <p:nvSpPr>
          <p:cNvPr id="4" name="ZoneTexte 3">
            <a:extLst>
              <a:ext uri="{FF2B5EF4-FFF2-40B4-BE49-F238E27FC236}">
                <a16:creationId xmlns:a16="http://schemas.microsoft.com/office/drawing/2014/main" id="{8B06BB7B-F9BD-3F24-1F8B-663C82E51789}"/>
              </a:ext>
            </a:extLst>
          </p:cNvPr>
          <p:cNvSpPr txBox="1"/>
          <p:nvPr/>
        </p:nvSpPr>
        <p:spPr>
          <a:xfrm>
            <a:off x="3707489" y="2701427"/>
            <a:ext cx="7516320" cy="30228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Bef>
                <a:spcPct val="0"/>
              </a:spcBef>
              <a:spcAft>
                <a:spcPts val="600"/>
              </a:spcAft>
              <a:buFont typeface="Arial" panose="020B0604020202020204" pitchFamily="34" charset="0"/>
              <a:buChar char="•"/>
            </a:pPr>
            <a:r>
              <a:rPr lang="en-US" sz="2200" err="1"/>
              <a:t>ElasticSearch</a:t>
            </a:r>
            <a:r>
              <a:rPr lang="en-US" sz="2200"/>
              <a:t> is widely popular,     especially in IT,   </a:t>
            </a:r>
            <a:endParaRPr lang="fr-FR" sz="2200"/>
          </a:p>
          <a:p>
            <a:pPr>
              <a:lnSpc>
                <a:spcPct val="90000"/>
              </a:lnSpc>
              <a:spcBef>
                <a:spcPct val="0"/>
              </a:spcBef>
              <a:spcAft>
                <a:spcPts val="600"/>
              </a:spcAft>
            </a:pPr>
            <a:r>
              <a:rPr lang="en-US" sz="2200"/>
              <a:t>     e-commerce, and media. </a:t>
            </a:r>
          </a:p>
          <a:p>
            <a:pPr>
              <a:lnSpc>
                <a:spcPct val="90000"/>
              </a:lnSpc>
              <a:spcBef>
                <a:spcPct val="0"/>
              </a:spcBef>
              <a:spcAft>
                <a:spcPts val="600"/>
              </a:spcAft>
            </a:pPr>
            <a:endParaRPr lang="en-US" sz="2200"/>
          </a:p>
          <a:p>
            <a:pPr indent="-228600">
              <a:lnSpc>
                <a:spcPct val="90000"/>
              </a:lnSpc>
              <a:spcBef>
                <a:spcPct val="0"/>
              </a:spcBef>
              <a:spcAft>
                <a:spcPts val="600"/>
              </a:spcAft>
              <a:buFont typeface="Arial" panose="020B0604020202020204" pitchFamily="34" charset="0"/>
              <a:buChar char="•"/>
            </a:pPr>
            <a:r>
              <a:rPr lang="en-US" sz="2200"/>
              <a:t>Major companies like Netflix, Uber, and Shopify rely  on it</a:t>
            </a:r>
          </a:p>
          <a:p>
            <a:pPr indent="-228600">
              <a:lnSpc>
                <a:spcPct val="90000"/>
              </a:lnSpc>
              <a:spcBef>
                <a:spcPct val="0"/>
              </a:spcBef>
              <a:spcAft>
                <a:spcPts val="600"/>
              </a:spcAft>
              <a:buFont typeface="Arial" panose="020B0604020202020204" pitchFamily="34" charset="0"/>
              <a:buChar char="•"/>
            </a:pPr>
            <a:endParaRPr lang="en-US" sz="2200"/>
          </a:p>
          <a:p>
            <a:pPr indent="-228600">
              <a:lnSpc>
                <a:spcPct val="90000"/>
              </a:lnSpc>
              <a:spcBef>
                <a:spcPct val="0"/>
              </a:spcBef>
              <a:spcAft>
                <a:spcPts val="600"/>
              </a:spcAft>
              <a:buFont typeface="Arial" panose="020B0604020202020204" pitchFamily="34" charset="0"/>
              <a:buChar char="•"/>
            </a:pPr>
            <a:r>
              <a:rPr lang="en-US" sz="2200"/>
              <a:t>Strong community support, frequent updates, and             </a:t>
            </a:r>
          </a:p>
          <a:p>
            <a:pPr>
              <a:lnSpc>
                <a:spcPct val="90000"/>
              </a:lnSpc>
              <a:spcBef>
                <a:spcPct val="0"/>
              </a:spcBef>
              <a:spcAft>
                <a:spcPts val="600"/>
              </a:spcAft>
            </a:pPr>
            <a:r>
              <a:rPr lang="en-US" sz="2200"/>
              <a:t>    adaptability for real-time, large-scale search needs.</a:t>
            </a:r>
          </a:p>
          <a:p>
            <a:pPr>
              <a:lnSpc>
                <a:spcPct val="90000"/>
              </a:lnSpc>
              <a:spcBef>
                <a:spcPct val="0"/>
              </a:spcBef>
              <a:spcAft>
                <a:spcPts val="600"/>
              </a:spcAft>
            </a:pPr>
            <a:r>
              <a:rPr lang="en-US" sz="1900"/>
              <a:t> </a:t>
            </a:r>
          </a:p>
        </p:txBody>
      </p:sp>
    </p:spTree>
    <p:extLst>
      <p:ext uri="{BB962C8B-B14F-4D97-AF65-F5344CB8AC3E}">
        <p14:creationId xmlns:p14="http://schemas.microsoft.com/office/powerpoint/2010/main" val="680711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02" name="Rectangle 620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Splunk | LeMagIT">
            <a:extLst>
              <a:ext uri="{FF2B5EF4-FFF2-40B4-BE49-F238E27FC236}">
                <a16:creationId xmlns:a16="http://schemas.microsoft.com/office/drawing/2014/main" id="{5202E002-6DB2-74B8-300F-FF5FFAA85F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12502" y="1125148"/>
            <a:ext cx="3510140" cy="11640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By the way, why is Amazon called...">
            <a:extLst>
              <a:ext uri="{FF2B5EF4-FFF2-40B4-BE49-F238E27FC236}">
                <a16:creationId xmlns:a16="http://schemas.microsoft.com/office/drawing/2014/main" id="{4757C294-0D14-7D86-6471-780AD3800A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80681" y="2644134"/>
            <a:ext cx="2771805" cy="155221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pache Solr 4.10.0 Documentation">
            <a:extLst>
              <a:ext uri="{FF2B5EF4-FFF2-40B4-BE49-F238E27FC236}">
                <a16:creationId xmlns:a16="http://schemas.microsoft.com/office/drawing/2014/main" id="{2424EAF8-B1C1-AD2D-F4F9-4FD706E6816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60538" y="4357212"/>
            <a:ext cx="2815869" cy="1552211"/>
          </a:xfrm>
          <a:prstGeom prst="rect">
            <a:avLst/>
          </a:prstGeom>
          <a:noFill/>
          <a:extLst>
            <a:ext uri="{909E8E84-426E-40DD-AFC4-6F175D3DCCD1}">
              <a14:hiddenFill xmlns:a14="http://schemas.microsoft.com/office/drawing/2010/main">
                <a:solidFill>
                  <a:srgbClr val="FFFFFF"/>
                </a:solidFill>
              </a14:hiddenFill>
            </a:ext>
          </a:extLst>
        </p:spPr>
      </p:pic>
      <p:sp>
        <p:nvSpPr>
          <p:cNvPr id="6204" name="Freeform: Shape 6203">
            <a:extLst>
              <a:ext uri="{FF2B5EF4-FFF2-40B4-BE49-F238E27FC236}">
                <a16:creationId xmlns:a16="http://schemas.microsoft.com/office/drawing/2014/main" id="{041C67D0-A496-4B86-BF61-263FF9EFD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06" name="Right Triangle 620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08" name="Rectangle 620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FC02F-E9C9-BB0D-6FEF-57D09C1901B8}"/>
              </a:ext>
            </a:extLst>
          </p:cNvPr>
          <p:cNvSpPr>
            <a:spLocks noGrp="1"/>
          </p:cNvSpPr>
          <p:nvPr>
            <p:ph type="title"/>
          </p:nvPr>
        </p:nvSpPr>
        <p:spPr>
          <a:xfrm>
            <a:off x="5780700" y="1188636"/>
            <a:ext cx="5327272" cy="3541625"/>
          </a:xfrm>
        </p:spPr>
        <p:txBody>
          <a:bodyPr>
            <a:normAutofit/>
          </a:bodyPr>
          <a:lstStyle/>
          <a:p>
            <a:r>
              <a:rPr lang="fr-FR" sz="3600" b="1" dirty="0"/>
              <a:t>Main </a:t>
            </a:r>
            <a:r>
              <a:rPr lang="fr-FR" sz="3600" b="1" dirty="0" err="1"/>
              <a:t>Competitors</a:t>
            </a:r>
            <a:br>
              <a:rPr lang="fr-FR" sz="1400" b="1" dirty="0"/>
            </a:br>
            <a:br>
              <a:rPr lang="fr-FR" sz="1400" b="1" dirty="0"/>
            </a:br>
            <a:endParaRPr lang="fr-FR" sz="1400" b="1" dirty="0"/>
          </a:p>
          <a:p>
            <a:r>
              <a:rPr lang="fr-FR" sz="1400" dirty="0" err="1"/>
              <a:t>Competitors</a:t>
            </a:r>
            <a:r>
              <a:rPr lang="fr-FR" sz="1400" dirty="0"/>
              <a:t>: Apache </a:t>
            </a:r>
            <a:r>
              <a:rPr lang="fr-FR" sz="1400" dirty="0" err="1"/>
              <a:t>Solr</a:t>
            </a:r>
            <a:r>
              <a:rPr lang="fr-FR" sz="1400" dirty="0"/>
              <a:t> (open-source), Splunk (commercial), Amazon </a:t>
            </a:r>
            <a:r>
              <a:rPr lang="fr-FR" sz="1400" dirty="0" err="1"/>
              <a:t>CloudSearch</a:t>
            </a:r>
            <a:r>
              <a:rPr lang="fr-FR" sz="1400" dirty="0"/>
              <a:t> (</a:t>
            </a:r>
            <a:r>
              <a:rPr lang="fr-FR" sz="1400" dirty="0" err="1"/>
              <a:t>managed</a:t>
            </a:r>
            <a:r>
              <a:rPr lang="fr-FR" sz="1400" dirty="0"/>
              <a:t>), and </a:t>
            </a:r>
            <a:r>
              <a:rPr lang="fr-FR" sz="1400" dirty="0" err="1"/>
              <a:t>Lucenefor</a:t>
            </a:r>
            <a:r>
              <a:rPr lang="fr-FR" sz="1400" dirty="0"/>
              <a:t> custom </a:t>
            </a:r>
            <a:r>
              <a:rPr lang="fr-FR" sz="1400" dirty="0" err="1"/>
              <a:t>search</a:t>
            </a:r>
            <a:r>
              <a:rPr lang="fr-FR" sz="1400" dirty="0"/>
              <a:t>.</a:t>
            </a:r>
            <a:br>
              <a:rPr lang="fr-FR" sz="1400" dirty="0"/>
            </a:br>
            <a:endParaRPr lang="fr-FR" sz="1400" dirty="0"/>
          </a:p>
          <a:p>
            <a:r>
              <a:rPr lang="fr-FR" sz="1400" dirty="0"/>
              <a:t>Timeline: </a:t>
            </a:r>
            <a:r>
              <a:rPr lang="fr-FR" sz="1400" dirty="0" err="1"/>
              <a:t>Released</a:t>
            </a:r>
            <a:r>
              <a:rPr lang="fr-FR" sz="1400" dirty="0"/>
              <a:t> in 2010, </a:t>
            </a:r>
            <a:r>
              <a:rPr lang="fr-FR" sz="1400" dirty="0" err="1"/>
              <a:t>evolved</a:t>
            </a:r>
            <a:r>
              <a:rPr lang="fr-FR" sz="1400" dirty="0"/>
              <a:t> </a:t>
            </a:r>
            <a:r>
              <a:rPr lang="fr-FR" sz="1400" dirty="0" err="1"/>
              <a:t>with</a:t>
            </a:r>
            <a:r>
              <a:rPr lang="fr-FR" sz="1400" dirty="0"/>
              <a:t> ELK </a:t>
            </a:r>
            <a:r>
              <a:rPr lang="fr-FR" sz="1400" dirty="0" err="1"/>
              <a:t>integration</a:t>
            </a:r>
            <a:r>
              <a:rPr lang="fr-FR" sz="1400" dirty="0"/>
              <a:t>, cloud </a:t>
            </a:r>
            <a:r>
              <a:rPr lang="fr-FR" sz="1400" dirty="0" err="1"/>
              <a:t>offerings</a:t>
            </a:r>
            <a:r>
              <a:rPr lang="fr-FR" sz="1400" dirty="0"/>
              <a:t>, and machine </a:t>
            </a:r>
            <a:r>
              <a:rPr lang="fr-FR" sz="1400" dirty="0" err="1"/>
              <a:t>learning</a:t>
            </a:r>
            <a:r>
              <a:rPr lang="fr-FR" sz="1400" dirty="0"/>
              <a:t> </a:t>
            </a:r>
            <a:r>
              <a:rPr lang="fr-FR" sz="1400" dirty="0" err="1"/>
              <a:t>features</a:t>
            </a:r>
            <a:r>
              <a:rPr lang="fr-FR" sz="1400" dirty="0"/>
              <a:t>.</a:t>
            </a:r>
          </a:p>
          <a:p>
            <a:r>
              <a:rPr lang="fr-FR" sz="1400" dirty="0"/>
              <a:t> </a:t>
            </a:r>
          </a:p>
        </p:txBody>
      </p:sp>
      <p:sp>
        <p:nvSpPr>
          <p:cNvPr id="3" name="Content Placeholder 2">
            <a:extLst>
              <a:ext uri="{FF2B5EF4-FFF2-40B4-BE49-F238E27FC236}">
                <a16:creationId xmlns:a16="http://schemas.microsoft.com/office/drawing/2014/main" id="{9F1F054D-D4DC-CD9D-BC71-7D3E2F599D58}"/>
              </a:ext>
            </a:extLst>
          </p:cNvPr>
          <p:cNvSpPr>
            <a:spLocks noGrp="1"/>
          </p:cNvSpPr>
          <p:nvPr>
            <p:ph idx="1"/>
          </p:nvPr>
        </p:nvSpPr>
        <p:spPr>
          <a:xfrm>
            <a:off x="5780700" y="3086514"/>
            <a:ext cx="4617334" cy="1929623"/>
          </a:xfrm>
        </p:spPr>
        <p:txBody>
          <a:bodyPr vert="horz" lIns="91440" tIns="45720" rIns="91440" bIns="45720" rtlCol="0" anchor="t">
            <a:normAutofit/>
          </a:bodyPr>
          <a:lstStyle/>
          <a:p>
            <a:pPr marL="0" indent="0">
              <a:buNone/>
            </a:pPr>
            <a:endParaRPr lang="en-US" sz="2000"/>
          </a:p>
          <a:p>
            <a:pPr marL="0" indent="0">
              <a:buNone/>
            </a:pPr>
            <a:endParaRPr lang="en-US" sz="2000"/>
          </a:p>
          <a:p>
            <a:endParaRPr lang="en-FR" sz="2000"/>
          </a:p>
        </p:txBody>
      </p:sp>
    </p:spTree>
    <p:extLst>
      <p:ext uri="{BB962C8B-B14F-4D97-AF65-F5344CB8AC3E}">
        <p14:creationId xmlns:p14="http://schemas.microsoft.com/office/powerpoint/2010/main" val="119010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D294E82-3C2D-83DE-41B1-C9A646F0FAAA}"/>
              </a:ext>
            </a:extLst>
          </p:cNvPr>
          <p:cNvSpPr>
            <a:spLocks noGrp="1"/>
          </p:cNvSpPr>
          <p:nvPr>
            <p:ph type="title"/>
          </p:nvPr>
        </p:nvSpPr>
        <p:spPr>
          <a:xfrm>
            <a:off x="621792" y="1161288"/>
            <a:ext cx="3602736" cy="4526280"/>
          </a:xfrm>
        </p:spPr>
        <p:txBody>
          <a:bodyPr>
            <a:normAutofit/>
          </a:bodyPr>
          <a:lstStyle/>
          <a:p>
            <a:r>
              <a:rPr lang="fr-FR" sz="4000" b="1">
                <a:ea typeface="+mj-lt"/>
                <a:cs typeface="+mj-lt"/>
              </a:rPr>
              <a:t>Future and Market Changes</a:t>
            </a:r>
            <a:endParaRPr lang="fr-FR" sz="4000"/>
          </a:p>
          <a:p>
            <a:endParaRPr lang="fr-FR" sz="40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Espace réservé du contenu 2">
            <a:extLst>
              <a:ext uri="{FF2B5EF4-FFF2-40B4-BE49-F238E27FC236}">
                <a16:creationId xmlns:a16="http://schemas.microsoft.com/office/drawing/2014/main" id="{D1161A0F-0055-BBD5-0CD1-0F7112AEF950}"/>
              </a:ext>
            </a:extLst>
          </p:cNvPr>
          <p:cNvGraphicFramePr>
            <a:graphicFrameLocks noGrp="1"/>
          </p:cNvGraphicFramePr>
          <p:nvPr>
            <p:ph idx="1"/>
            <p:extLst>
              <p:ext uri="{D42A27DB-BD31-4B8C-83A1-F6EECF244321}">
                <p14:modId xmlns:p14="http://schemas.microsoft.com/office/powerpoint/2010/main" val="366915153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4157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FC02F-E9C9-BB0D-6FEF-57D09C1901B8}"/>
              </a:ext>
            </a:extLst>
          </p:cNvPr>
          <p:cNvSpPr>
            <a:spLocks noGrp="1"/>
          </p:cNvSpPr>
          <p:nvPr>
            <p:ph type="title"/>
          </p:nvPr>
        </p:nvSpPr>
        <p:spPr>
          <a:xfrm>
            <a:off x="470857" y="322487"/>
            <a:ext cx="5628463" cy="1624520"/>
          </a:xfrm>
        </p:spPr>
        <p:txBody>
          <a:bodyPr anchor="ctr">
            <a:normAutofit/>
          </a:bodyPr>
          <a:lstStyle/>
          <a:p>
            <a:r>
              <a:rPr lang="en-FR" sz="4000"/>
              <a:t>Benefits and limitations </a:t>
            </a:r>
          </a:p>
        </p:txBody>
      </p:sp>
      <p:sp>
        <p:nvSpPr>
          <p:cNvPr id="3" name="Content Placeholder 2">
            <a:extLst>
              <a:ext uri="{FF2B5EF4-FFF2-40B4-BE49-F238E27FC236}">
                <a16:creationId xmlns:a16="http://schemas.microsoft.com/office/drawing/2014/main" id="{9F1F054D-D4DC-CD9D-BC71-7D3E2F599D58}"/>
              </a:ext>
            </a:extLst>
          </p:cNvPr>
          <p:cNvSpPr>
            <a:spLocks noGrp="1"/>
          </p:cNvSpPr>
          <p:nvPr>
            <p:ph idx="1"/>
          </p:nvPr>
        </p:nvSpPr>
        <p:spPr>
          <a:xfrm>
            <a:off x="761802" y="2743200"/>
            <a:ext cx="4646905" cy="3613149"/>
          </a:xfrm>
        </p:spPr>
        <p:txBody>
          <a:bodyPr vert="horz" lIns="91440" tIns="45720" rIns="91440" bIns="45720" rtlCol="0" anchor="ctr">
            <a:normAutofit/>
          </a:bodyPr>
          <a:lstStyle/>
          <a:p>
            <a:r>
              <a:rPr lang="en-US" sz="2000">
                <a:ea typeface="+mn-lt"/>
                <a:cs typeface="+mn-lt"/>
              </a:rPr>
              <a:t>Benefits: Highly scalable, real-time search and analytics, flexible full-text search capabilities, open-source with strong integration options.</a:t>
            </a:r>
            <a:endParaRPr lang="en-FR" sz="2000">
              <a:ea typeface="+mn-lt"/>
              <a:cs typeface="+mn-lt"/>
            </a:endParaRPr>
          </a:p>
          <a:p>
            <a:pPr marL="0" indent="0">
              <a:buNone/>
            </a:pPr>
            <a:endParaRPr lang="en-US" sz="2000">
              <a:ea typeface="+mn-lt"/>
              <a:cs typeface="+mn-lt"/>
            </a:endParaRPr>
          </a:p>
          <a:p>
            <a:endParaRPr lang="en-US" sz="2000">
              <a:ea typeface="+mn-lt"/>
              <a:cs typeface="+mn-lt"/>
            </a:endParaRPr>
          </a:p>
          <a:p>
            <a:r>
              <a:rPr lang="en-US" sz="2000">
                <a:ea typeface="+mn-lt"/>
                <a:cs typeface="+mn-lt"/>
              </a:rPr>
              <a:t>Limitations: No ACID compliance (BASE model), complex cluster management, high resource demands increase operational costs.</a:t>
            </a:r>
            <a:endParaRPr lang="en-FR" sz="2000">
              <a:ea typeface="+mn-lt"/>
              <a:cs typeface="+mn-lt"/>
            </a:endParaRPr>
          </a:p>
          <a:p>
            <a:endParaRPr lang="en-US" sz="2000"/>
          </a:p>
          <a:p>
            <a:endParaRPr lang="en-FR" sz="2000"/>
          </a:p>
        </p:txBody>
      </p:sp>
      <p:pic>
        <p:nvPicPr>
          <p:cNvPr id="5" name="Picture 4" descr="Magnifying glass showing decling performance">
            <a:extLst>
              <a:ext uri="{FF2B5EF4-FFF2-40B4-BE49-F238E27FC236}">
                <a16:creationId xmlns:a16="http://schemas.microsoft.com/office/drawing/2014/main" id="{F5854A23-077E-E157-C377-F4B92AE7F324}"/>
              </a:ext>
            </a:extLst>
          </p:cNvPr>
          <p:cNvPicPr>
            <a:picLocks noChangeAspect="1"/>
          </p:cNvPicPr>
          <p:nvPr/>
        </p:nvPicPr>
        <p:blipFill>
          <a:blip r:embed="rId2"/>
          <a:srcRect l="22313" r="18373" b="-3"/>
          <a:stretch/>
        </p:blipFill>
        <p:spPr>
          <a:xfrm>
            <a:off x="6096000" y="1"/>
            <a:ext cx="6102825" cy="6858000"/>
          </a:xfrm>
          <a:prstGeom prst="rect">
            <a:avLst/>
          </a:prstGeom>
        </p:spPr>
      </p:pic>
    </p:spTree>
    <p:extLst>
      <p:ext uri="{BB962C8B-B14F-4D97-AF65-F5344CB8AC3E}">
        <p14:creationId xmlns:p14="http://schemas.microsoft.com/office/powerpoint/2010/main" val="4152944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TotalTime>
  <Words>1051</Words>
  <Application>Microsoft Macintosh PowerPoint</Application>
  <PresentationFormat>Widescreen</PresentationFormat>
  <Paragraphs>103</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Meiryo</vt:lpstr>
      <vt:lpstr>Aptos</vt:lpstr>
      <vt:lpstr>Aptos Display</vt:lpstr>
      <vt:lpstr>Arial</vt:lpstr>
      <vt:lpstr>Calibri</vt:lpstr>
      <vt:lpstr>Segoe UI</vt:lpstr>
      <vt:lpstr>Times New Roman</vt:lpstr>
      <vt:lpstr>Office Theme</vt:lpstr>
      <vt:lpstr>PowerPoint Presentation</vt:lpstr>
      <vt:lpstr>What is ElasticSearch ? </vt:lpstr>
      <vt:lpstr>Examples of Data Stored in Elasticsearch</vt:lpstr>
      <vt:lpstr>CAP theorem positioning </vt:lpstr>
      <vt:lpstr>Examples of Uses </vt:lpstr>
      <vt:lpstr> How Popular is this Tool? </vt:lpstr>
      <vt:lpstr>Main Competitors   Competitors: Apache Solr (open-source), Splunk (commercial), Amazon CloudSearch (managed), and Lucenefor custom search.  Timeline: Released in 2010, evolved with ELK integration, cloud offerings, and machine learning features.  </vt:lpstr>
      <vt:lpstr>Future and Market Changes </vt:lpstr>
      <vt:lpstr>Benefits and limitations </vt:lpstr>
      <vt:lpstr>Indexing in Elasticsearch and its code implementation  </vt:lpstr>
      <vt:lpstr>The Indexing Process:  </vt:lpstr>
      <vt:lpstr>Code Example (Python):   </vt:lpstr>
      <vt:lpstr>Similarities with SQL and Code Comparison </vt:lpstr>
      <vt:lpstr>Key Differences:</vt:lpstr>
      <vt:lpstr>Code Comparison (Examples): Insert a row: </vt:lpstr>
      <vt:lpstr>PowerPoint Presentation</vt:lpstr>
      <vt:lpstr>PowerPoint Presentation</vt:lpstr>
      <vt:lpstr>Scalability:</vt:lpstr>
      <vt:lpstr>Flexibility </vt:lpstr>
      <vt:lpstr>Usability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SHARMA Karan</dc:creator>
  <cp:lastModifiedBy>SHARMA Karan</cp:lastModifiedBy>
  <cp:revision>3</cp:revision>
  <dcterms:created xsi:type="dcterms:W3CDTF">2024-10-24T09:03:25Z</dcterms:created>
  <dcterms:modified xsi:type="dcterms:W3CDTF">2024-10-24T10:29:05Z</dcterms:modified>
</cp:coreProperties>
</file>